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59" r:id="rId5"/>
    <p:sldId id="260" r:id="rId6"/>
    <p:sldId id="258" r:id="rId7"/>
    <p:sldId id="261" r:id="rId8"/>
    <p:sldId id="262" r:id="rId9"/>
    <p:sldId id="264"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73" autoAdjust="0"/>
  </p:normalViewPr>
  <p:slideViewPr>
    <p:cSldViewPr>
      <p:cViewPr varScale="1">
        <p:scale>
          <a:sx n="39" d="100"/>
          <a:sy n="39" d="100"/>
        </p:scale>
        <p:origin x="-220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1776A-0CB7-41A9-A3C7-6A80A11C403F}" type="datetimeFigureOut">
              <a:rPr lang="en-GB" smtClean="0"/>
              <a:t>03/07/2017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25320-507D-4752-B9B8-C187913F0615}"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1" kern="1200" dirty="0" smtClean="0">
                <a:solidFill>
                  <a:schemeClr val="tx1"/>
                </a:solidFill>
                <a:latin typeface="+mn-lt"/>
                <a:ea typeface="+mn-ea"/>
                <a:cs typeface="+mn-cs"/>
              </a:rPr>
              <a:t>SLIDE 1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BUS SAFETY AWARENESS YEAR 8 - YEAR 10.</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presentation was created by DfI Road Safety Promotion and Outreach. The purpose of the presentation is to educate pupils about road safety issues associated</a:t>
            </a:r>
            <a:r>
              <a:rPr lang="en-GB" sz="1200" kern="1200" baseline="0" dirty="0" smtClean="0">
                <a:solidFill>
                  <a:schemeClr val="tx1"/>
                </a:solidFill>
                <a:latin typeface="+mn-lt"/>
                <a:ea typeface="+mn-ea"/>
                <a:cs typeface="+mn-cs"/>
              </a:rPr>
              <a:t> with bus travel </a:t>
            </a:r>
            <a:r>
              <a:rPr lang="en-GB" sz="1200" kern="1200" dirty="0" smtClean="0">
                <a:solidFill>
                  <a:schemeClr val="tx1"/>
                </a:solidFill>
                <a:latin typeface="+mn-lt"/>
                <a:ea typeface="+mn-ea"/>
                <a:cs typeface="+mn-cs"/>
              </a:rPr>
              <a:t>on route to</a:t>
            </a:r>
            <a:r>
              <a:rPr lang="en-GB" sz="1200" kern="1200" baseline="0" dirty="0" smtClean="0">
                <a:solidFill>
                  <a:schemeClr val="tx1"/>
                </a:solidFill>
                <a:latin typeface="+mn-lt"/>
                <a:ea typeface="+mn-ea"/>
                <a:cs typeface="+mn-cs"/>
              </a:rPr>
              <a:t> and from school.  It will also raise their awareness of the </a:t>
            </a:r>
            <a:r>
              <a:rPr lang="en-GB" sz="1200" kern="1200" dirty="0" smtClean="0">
                <a:solidFill>
                  <a:schemeClr val="tx1"/>
                </a:solidFill>
                <a:latin typeface="+mn-lt"/>
                <a:ea typeface="+mn-ea"/>
                <a:cs typeface="+mn-cs"/>
              </a:rPr>
              <a:t>dangers encountered as a pedestrian both</a:t>
            </a:r>
            <a:r>
              <a:rPr lang="en-GB" sz="1200" kern="1200" baseline="0" dirty="0" smtClean="0">
                <a:solidFill>
                  <a:schemeClr val="tx1"/>
                </a:solidFill>
                <a:latin typeface="+mn-lt"/>
                <a:ea typeface="+mn-ea"/>
                <a:cs typeface="+mn-cs"/>
              </a:rPr>
              <a:t> before and after the journey. </a:t>
            </a:r>
            <a:r>
              <a:rPr lang="en-GB" sz="1200" kern="1200" dirty="0" smtClean="0">
                <a:solidFill>
                  <a:schemeClr val="tx1"/>
                </a:solidFill>
                <a:latin typeface="+mn-lt"/>
                <a:ea typeface="+mn-ea"/>
                <a:cs typeface="+mn-cs"/>
              </a:rPr>
              <a:t>The presentation is aimed at pupils in Post-Primary Years 8-10 (Key Stage 3).</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Everyone is a road user.</a:t>
            </a:r>
            <a:r>
              <a:rPr lang="en-GB" sz="1200" kern="1200" baseline="0" dirty="0" smtClean="0">
                <a:solidFill>
                  <a:schemeClr val="tx1"/>
                </a:solidFill>
                <a:latin typeface="+mn-lt"/>
                <a:ea typeface="+mn-ea"/>
                <a:cs typeface="+mn-cs"/>
              </a:rPr>
              <a:t> D</a:t>
            </a:r>
            <a:r>
              <a:rPr lang="en-GB" sz="1200" kern="1200" dirty="0" smtClean="0">
                <a:solidFill>
                  <a:schemeClr val="tx1"/>
                </a:solidFill>
                <a:latin typeface="+mn-lt"/>
                <a:ea typeface="+mn-ea"/>
                <a:cs typeface="+mn-cs"/>
              </a:rPr>
              <a:t>uring this presentation we will explore what measures pupils can take to ensure their safety.</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majority of school bus-related collisions occur before boarding or soon after leaving the bus. Pupils need to stay alert and be aware of their surroundings to stay safe.</a:t>
            </a: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You are encouraged to establish any relevant history of incidents (or near misses) involving pupils from the school prior to delivering</a:t>
            </a:r>
            <a:r>
              <a:rPr lang="en-GB" sz="1200" kern="1200" baseline="0" dirty="0" smtClean="0">
                <a:solidFill>
                  <a:schemeClr val="tx1"/>
                </a:solidFill>
                <a:latin typeface="+mn-lt"/>
                <a:ea typeface="+mn-ea"/>
                <a:cs typeface="+mn-cs"/>
              </a:rPr>
              <a:t> the presentation </a:t>
            </a:r>
            <a:r>
              <a:rPr lang="en-GB" sz="1200" kern="1200" dirty="0" smtClean="0">
                <a:solidFill>
                  <a:schemeClr val="tx1"/>
                </a:solidFill>
                <a:latin typeface="+mn-lt"/>
                <a:ea typeface="+mn-ea"/>
                <a:cs typeface="+mn-cs"/>
              </a:rPr>
              <a:t>as this information will help you make the messages feel more relevant and real to your pupils.</a:t>
            </a:r>
            <a:r>
              <a:rPr lang="en-GB" sz="1200" kern="1200" baseline="0" dirty="0" smtClean="0">
                <a:solidFill>
                  <a:schemeClr val="tx1"/>
                </a:solidFill>
                <a:latin typeface="+mn-lt"/>
                <a:ea typeface="+mn-ea"/>
                <a:cs typeface="+mn-cs"/>
              </a:rPr>
              <a:t> Where possible put situations in context by using recognisable place/street names to make it more real for them.</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Avoid causing undue stress by stating at the start of the lesson that if they, their family  or friends have  been involved in a collision or affected in any way  and  feel uncomfortable during the presentation that  have the option to leave the room and await a member of staff.</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Even if you travel to school daily on the bus you must always be alert and aware of your surroundings and ensure that you stay safe.</a:t>
            </a:r>
          </a:p>
          <a:p>
            <a:r>
              <a:rPr lang="en-GB" sz="1200" kern="1200" dirty="0" smtClean="0">
                <a:solidFill>
                  <a:schemeClr val="tx1"/>
                </a:solidFill>
                <a:latin typeface="+mn-lt"/>
                <a:ea typeface="+mn-ea"/>
                <a:cs typeface="+mn-cs"/>
              </a:rPr>
              <a:t>Not paying attention could result in a</a:t>
            </a:r>
            <a:r>
              <a:rPr lang="en-GB" sz="1200" kern="1200" baseline="0" dirty="0" smtClean="0">
                <a:solidFill>
                  <a:schemeClr val="tx1"/>
                </a:solidFill>
                <a:latin typeface="+mn-lt"/>
                <a:ea typeface="+mn-ea"/>
                <a:cs typeface="+mn-cs"/>
              </a:rPr>
              <a:t> serious collision that would cause devastating consequences for you, your friends/family, and the whole school community</a:t>
            </a:r>
            <a:r>
              <a:rPr lang="en-GB" sz="1200" kern="1200" dirty="0" smtClean="0">
                <a:solidFill>
                  <a:schemeClr val="tx1"/>
                </a:solidFill>
                <a:latin typeface="+mn-lt"/>
                <a:ea typeface="+mn-ea"/>
                <a:cs typeface="+mn-cs"/>
              </a:rPr>
              <a:t>. It only takes a moment’s lapse of concentration to cause death or serious injury.</a:t>
            </a:r>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Always expect the unexpected and </a:t>
            </a:r>
            <a:r>
              <a:rPr lang="en-GB" sz="1200" b="1" kern="1200" dirty="0" smtClean="0">
                <a:solidFill>
                  <a:schemeClr val="tx1"/>
                </a:solidFill>
                <a:latin typeface="+mn-lt"/>
                <a:ea typeface="+mn-ea"/>
                <a:cs typeface="+mn-cs"/>
              </a:rPr>
              <a:t>never take risks while travelling by bus or crossing the road.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Did any of the class do their Cycling Proficiency Scheme (CPS) in Primary School? </a:t>
            </a:r>
          </a:p>
          <a:p>
            <a:r>
              <a:rPr lang="en-GB" sz="1200" kern="1200" dirty="0" smtClean="0">
                <a:solidFill>
                  <a:schemeClr val="tx1"/>
                </a:solidFill>
                <a:latin typeface="+mn-lt"/>
                <a:ea typeface="+mn-ea"/>
                <a:cs typeface="+mn-cs"/>
              </a:rPr>
              <a:t>If yes, ask what they learned by doing the CPS and did this help their general road safety knowledge?</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Discussion Questions:</a:t>
            </a:r>
          </a:p>
          <a:p>
            <a:r>
              <a:rPr lang="en-GB" sz="1200" kern="1200" dirty="0" smtClean="0">
                <a:solidFill>
                  <a:schemeClr val="tx1"/>
                </a:solidFill>
                <a:latin typeface="+mn-lt"/>
                <a:ea typeface="+mn-ea"/>
                <a:cs typeface="+mn-cs"/>
              </a:rPr>
              <a:t>What do you think bus safety means?</a:t>
            </a:r>
          </a:p>
          <a:p>
            <a:r>
              <a:rPr lang="en-GB" sz="1200" kern="1200" dirty="0" smtClean="0">
                <a:solidFill>
                  <a:schemeClr val="tx1"/>
                </a:solidFill>
                <a:latin typeface="+mn-lt"/>
                <a:ea typeface="+mn-ea"/>
                <a:cs typeface="+mn-cs"/>
              </a:rPr>
              <a:t>Who is responsible for road safety?</a:t>
            </a:r>
          </a:p>
          <a:p>
            <a:r>
              <a:rPr lang="en-GB" sz="1200" kern="1200" dirty="0" smtClean="0">
                <a:solidFill>
                  <a:schemeClr val="tx1"/>
                </a:solidFill>
                <a:latin typeface="+mn-lt"/>
                <a:ea typeface="+mn-ea"/>
                <a:cs typeface="+mn-cs"/>
              </a:rPr>
              <a:t>What does road safety mean to you?</a:t>
            </a:r>
          </a:p>
          <a:p>
            <a:r>
              <a:rPr lang="en-GB" sz="1200" kern="1200" dirty="0" smtClean="0">
                <a:solidFill>
                  <a:schemeClr val="tx1"/>
                </a:solidFill>
                <a:latin typeface="+mn-lt"/>
                <a:ea typeface="+mn-ea"/>
                <a:cs typeface="+mn-cs"/>
              </a:rPr>
              <a:t>What do you think are the most important road safety issues? </a:t>
            </a:r>
          </a:p>
          <a:p>
            <a:r>
              <a:rPr lang="en-GB" sz="1200" kern="1200" dirty="0" smtClean="0">
                <a:solidFill>
                  <a:schemeClr val="tx1"/>
                </a:solidFill>
                <a:latin typeface="+mn-lt"/>
                <a:ea typeface="+mn-ea"/>
                <a:cs typeface="+mn-cs"/>
              </a:rPr>
              <a:t>Does your school participate in Cycling Proficiency Scheme (CPS) and are the children keen to participate?</a:t>
            </a:r>
          </a:p>
          <a:p>
            <a:r>
              <a:rPr lang="en-GB" sz="1200" kern="1200" dirty="0" smtClean="0">
                <a:solidFill>
                  <a:schemeClr val="tx1"/>
                </a:solidFill>
                <a:latin typeface="+mn-lt"/>
                <a:ea typeface="+mn-ea"/>
                <a:cs typeface="+mn-cs"/>
              </a:rPr>
              <a:t>Do any of the pupils remember having a road safety presentation at this or previous schools?</a:t>
            </a:r>
          </a:p>
          <a:p>
            <a:r>
              <a:rPr lang="en-GB" sz="1200" kern="1200" dirty="0" smtClean="0">
                <a:solidFill>
                  <a:schemeClr val="tx1"/>
                </a:solidFill>
                <a:latin typeface="+mn-lt"/>
                <a:ea typeface="+mn-ea"/>
                <a:cs typeface="+mn-cs"/>
              </a:rPr>
              <a:t>If yes – what did they learn and/or remember?</a:t>
            </a:r>
          </a:p>
          <a:p>
            <a:r>
              <a:rPr lang="en-GB" sz="1200" kern="1200" dirty="0" smtClean="0">
                <a:solidFill>
                  <a:schemeClr val="tx1"/>
                </a:solidFill>
                <a:latin typeface="+mn-lt"/>
                <a:ea typeface="+mn-ea"/>
                <a:cs typeface="+mn-cs"/>
              </a:rPr>
              <a:t>Do pupils have any experiences they want to talk about and share with the class/group?</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Who is responsible for road safety?</a:t>
            </a:r>
          </a:p>
          <a:p>
            <a:r>
              <a:rPr lang="en-GB" sz="1200" kern="1200" dirty="0" smtClean="0">
                <a:solidFill>
                  <a:schemeClr val="tx1"/>
                </a:solidFill>
                <a:latin typeface="+mn-lt"/>
                <a:ea typeface="+mn-ea"/>
                <a:cs typeface="+mn-cs"/>
              </a:rPr>
              <a:t>Pupils may think it is the responsibility of PSNI, NIFRS, School Crossing Patrol, drivers, or even their parents.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However, you should emphasise that: </a:t>
            </a:r>
            <a:r>
              <a:rPr lang="en-GB" sz="1200" b="1" kern="1200" dirty="0" smtClean="0">
                <a:solidFill>
                  <a:schemeClr val="tx1"/>
                </a:solidFill>
                <a:latin typeface="+mn-lt"/>
                <a:ea typeface="+mn-ea"/>
                <a:cs typeface="+mn-cs"/>
              </a:rPr>
              <a:t>ALL ROAD USERS ARE RESPONSIBLE FOR THEIR OWN SAFETY AND THAT OF OTHER ROAD USERS.  EVERY ROAD USER HAS TO TAKE PERSONAL RESPONSIBILITY.</a:t>
            </a:r>
            <a:r>
              <a:rPr lang="en-GB" sz="1200" kern="120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ULTIMATELY </a:t>
            </a:r>
            <a:r>
              <a:rPr lang="en-GB" sz="1200" b="1" u="sng" kern="1200" dirty="0" smtClean="0">
                <a:solidFill>
                  <a:schemeClr val="tx1"/>
                </a:solidFill>
                <a:latin typeface="+mn-lt"/>
                <a:ea typeface="+mn-ea"/>
                <a:cs typeface="+mn-cs"/>
              </a:rPr>
              <a:t>YOU</a:t>
            </a:r>
            <a:r>
              <a:rPr lang="en-GB" sz="1200" b="1" kern="1200" baseline="0" dirty="0" smtClean="0">
                <a:solidFill>
                  <a:schemeClr val="tx1"/>
                </a:solidFill>
                <a:latin typeface="+mn-lt"/>
                <a:ea typeface="+mn-ea"/>
                <a:cs typeface="+mn-cs"/>
              </a:rPr>
              <a:t> </a:t>
            </a:r>
            <a:r>
              <a:rPr lang="en-GB" sz="1200" b="1" kern="1200" dirty="0" smtClean="0">
                <a:solidFill>
                  <a:schemeClr val="tx1"/>
                </a:solidFill>
                <a:latin typeface="+mn-lt"/>
                <a:ea typeface="+mn-ea"/>
                <a:cs typeface="+mn-cs"/>
              </a:rPr>
              <a:t>ARE RESPONSIBLE FOR YOUR OWN SAFETY. </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2325320-507D-4752-B9B8-C187913F0615}" type="slidenum">
              <a:rPr lang="en-GB" smtClean="0"/>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10</a:t>
            </a:r>
          </a:p>
          <a:p>
            <a:endParaRPr lang="en-GB" b="1" dirty="0" smtClean="0"/>
          </a:p>
          <a:p>
            <a:r>
              <a:rPr lang="en-GB" b="0" dirty="0" smtClean="0"/>
              <a:t>Summary</a:t>
            </a:r>
          </a:p>
          <a:p>
            <a:endParaRPr lang="en-GB" b="0" baseline="0" dirty="0" smtClean="0"/>
          </a:p>
          <a:p>
            <a:r>
              <a:rPr lang="en-GB" b="0" baseline="0" dirty="0" smtClean="0"/>
              <a:t>Teachers should remind pupils of the 10 bullet points outlining the key messages in this presentation. </a:t>
            </a:r>
            <a:endParaRPr lang="en-GB" b="0" dirty="0" smtClean="0"/>
          </a:p>
          <a:p>
            <a:endParaRPr lang="en-GB" dirty="0"/>
          </a:p>
        </p:txBody>
      </p:sp>
      <p:sp>
        <p:nvSpPr>
          <p:cNvPr id="4" name="Slide Number Placeholder 3"/>
          <p:cNvSpPr>
            <a:spLocks noGrp="1"/>
          </p:cNvSpPr>
          <p:nvPr>
            <p:ph type="sldNum" sz="quarter" idx="10"/>
          </p:nvPr>
        </p:nvSpPr>
        <p:spPr/>
        <p:txBody>
          <a:bodyPr/>
          <a:lstStyle/>
          <a:p>
            <a:fld id="{52325320-507D-4752-B9B8-C187913F0615}" type="slidenum">
              <a:rPr lang="en-GB" smtClean="0"/>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SLIDE 2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PEDESTRIAN SAFETY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Pupils may be subconsciously convincing themselves that road safety has nothing to do with them.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We all have a natural inclination to think we are invincible and during adolescence this view can be very strongly held. That is part of the reason adolescents have a tendency towards greater risk taking than older, more</a:t>
            </a:r>
            <a:r>
              <a:rPr lang="en-GB" sz="1200" kern="1200" baseline="0" dirty="0" smtClean="0">
                <a:solidFill>
                  <a:schemeClr val="tx1"/>
                </a:solidFill>
                <a:latin typeface="+mn-lt"/>
                <a:ea typeface="+mn-ea"/>
                <a:cs typeface="+mn-cs"/>
              </a:rPr>
              <a:t> experienced road users</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However, we are all a pedestrian at some stage when using the road, and we need to be aware of and understand our own vulnerability if involved in a road traffic collision.  As a pedestrian we will always come off worse in a collision with a vehicle.</a:t>
            </a:r>
            <a:endParaRPr lang="en-GB" sz="1200" b="1" kern="1200" dirty="0" smtClean="0">
              <a:solidFill>
                <a:schemeClr val="tx1"/>
              </a:solidFill>
              <a:latin typeface="+mn-lt"/>
              <a:ea typeface="+mn-ea"/>
              <a:cs typeface="+mn-cs"/>
            </a:endParaRPr>
          </a:p>
          <a:p>
            <a:endParaRPr lang="en-GB"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Many</a:t>
            </a:r>
            <a:r>
              <a:rPr lang="en-GB" sz="1200" b="0" kern="1200" baseline="0" dirty="0" smtClean="0">
                <a:solidFill>
                  <a:schemeClr val="tx1"/>
                </a:solidFill>
                <a:latin typeface="+mn-lt"/>
                <a:ea typeface="+mn-ea"/>
                <a:cs typeface="+mn-cs"/>
              </a:rPr>
              <a:t> young people nullify their senses by listening to music through earphones, texting/talking on their mobile phone, engaging in horseplay, etc. when out and about and as a result are not concentrating on what is going on around them on the road.  This places them in potential danger of a collision with another road users, in particular vehicles such as cars, lorries, and buses.</a:t>
            </a:r>
            <a:endParaRPr lang="en-GB" sz="1200" b="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2325320-507D-4752-B9B8-C187913F0615}"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200" b="1" kern="1200" dirty="0" smtClean="0">
                <a:solidFill>
                  <a:schemeClr val="tx1"/>
                </a:solidFill>
                <a:latin typeface="+mn-lt"/>
                <a:ea typeface="+mn-ea"/>
                <a:cs typeface="+mn-cs"/>
              </a:rPr>
              <a:t>SLIDE 3</a:t>
            </a:r>
          </a:p>
          <a:p>
            <a:endParaRPr lang="en-GB" sz="1200" b="1"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Teachers</a:t>
            </a:r>
            <a:r>
              <a:rPr lang="en-GB" sz="1200" b="0" kern="1200" baseline="0" dirty="0" smtClean="0">
                <a:solidFill>
                  <a:schemeClr val="tx1"/>
                </a:solidFill>
                <a:latin typeface="+mn-lt"/>
                <a:ea typeface="+mn-ea"/>
                <a:cs typeface="+mn-cs"/>
              </a:rPr>
              <a:t> should emphasise to pupils that while they</a:t>
            </a:r>
            <a:r>
              <a:rPr lang="en-GB" sz="1200" kern="1200" dirty="0" smtClean="0">
                <a:solidFill>
                  <a:schemeClr val="tx1"/>
                </a:solidFill>
                <a:latin typeface="+mn-lt"/>
                <a:ea typeface="+mn-ea"/>
                <a:cs typeface="+mn-cs"/>
              </a:rPr>
              <a:t> may think it’s not important to use The Green Cross Code, they are not</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safe if they don’t.</a:t>
            </a:r>
            <a:r>
              <a:rPr lang="en-GB" sz="1200" kern="1200" baseline="0" dirty="0" smtClean="0">
                <a:solidFill>
                  <a:schemeClr val="tx1"/>
                </a:solidFill>
                <a:latin typeface="+mn-lt"/>
                <a:ea typeface="+mn-ea"/>
                <a:cs typeface="+mn-cs"/>
              </a:rPr>
              <a:t>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Knowing and being able to use t</a:t>
            </a:r>
            <a:r>
              <a:rPr lang="en-GB" sz="1200" kern="1200" dirty="0" smtClean="0">
                <a:solidFill>
                  <a:schemeClr val="tx1"/>
                </a:solidFill>
                <a:latin typeface="+mn-lt"/>
                <a:ea typeface="+mn-ea"/>
                <a:cs typeface="+mn-cs"/>
              </a:rPr>
              <a:t>he Green Cross Code is a </a:t>
            </a:r>
            <a:r>
              <a:rPr lang="en-GB" sz="1200" kern="1200" dirty="0" err="1" smtClean="0">
                <a:solidFill>
                  <a:schemeClr val="tx1"/>
                </a:solidFill>
                <a:latin typeface="+mn-lt"/>
                <a:ea typeface="+mn-ea"/>
                <a:cs typeface="+mn-cs"/>
              </a:rPr>
              <a:t>lifeskill</a:t>
            </a:r>
            <a:r>
              <a:rPr lang="en-GB" sz="1200" kern="1200" dirty="0" smtClean="0">
                <a:solidFill>
                  <a:schemeClr val="tx1"/>
                </a:solidFill>
                <a:latin typeface="+mn-lt"/>
                <a:ea typeface="+mn-ea"/>
                <a:cs typeface="+mn-cs"/>
              </a:rPr>
              <a:t> for EVERYONE (young and older)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who use the road as pedestrians. </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Remember - even if you are late for the bus you should never take risks when crossing the road.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Teachers should point out the following:</a:t>
            </a:r>
          </a:p>
          <a:p>
            <a:r>
              <a:rPr lang="en-GB" sz="1200" kern="1200" dirty="0" smtClean="0">
                <a:solidFill>
                  <a:schemeClr val="tx1"/>
                </a:solidFill>
                <a:latin typeface="+mn-lt"/>
                <a:ea typeface="+mn-ea"/>
                <a:cs typeface="+mn-cs"/>
              </a:rPr>
              <a:t>Sometimes the quickest route is not always the safest route to take.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 for a safer place to cross even if you have to walk a bit further? Is there a pedestrian crossing available or a stretch of road with good sight lines for looking for traffic?</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If there are no safe places to cross do you use the Green Cross Code or take a risk and just go for it?</a:t>
            </a:r>
          </a:p>
          <a:p>
            <a:endParaRPr lang="en-GB"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Do you remember learning the Green Cross Code at primary school?</a:t>
            </a:r>
            <a:r>
              <a:rPr lang="en-GB" sz="1200" kern="1200" baseline="0" dirty="0" smtClean="0">
                <a:solidFill>
                  <a:schemeClr val="tx1"/>
                </a:solidFill>
                <a:latin typeface="+mn-lt"/>
                <a:ea typeface="+mn-ea"/>
                <a:cs typeface="+mn-cs"/>
              </a:rPr>
              <a:t> If so, do you</a:t>
            </a:r>
            <a:r>
              <a:rPr lang="en-GB" sz="1200" kern="1200" dirty="0" smtClean="0">
                <a:solidFill>
                  <a:schemeClr val="tx1"/>
                </a:solidFill>
                <a:latin typeface="+mn-lt"/>
                <a:ea typeface="+mn-ea"/>
                <a:cs typeface="+mn-cs"/>
              </a:rPr>
              <a:t> still use it? Do you use it subconsciously without really thinking?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Green Cross Code is a short step-by-step procedure designed to assist pedestrians to cross roads safely: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1. Find a safe place to cross;</a:t>
            </a:r>
          </a:p>
          <a:p>
            <a:r>
              <a:rPr lang="en-GB" sz="1200" kern="1200" dirty="0" smtClean="0">
                <a:solidFill>
                  <a:schemeClr val="tx1"/>
                </a:solidFill>
                <a:latin typeface="+mn-lt"/>
                <a:ea typeface="+mn-ea"/>
                <a:cs typeface="+mn-cs"/>
              </a:rPr>
              <a:t>2. Stop just before you get to the kerb;</a:t>
            </a:r>
          </a:p>
          <a:p>
            <a:r>
              <a:rPr lang="en-GB" sz="1200" kern="1200" dirty="0" smtClean="0">
                <a:solidFill>
                  <a:schemeClr val="tx1"/>
                </a:solidFill>
                <a:latin typeface="+mn-lt"/>
                <a:ea typeface="+mn-ea"/>
                <a:cs typeface="+mn-cs"/>
              </a:rPr>
              <a:t>3. Look all around for traffic and listen;</a:t>
            </a:r>
          </a:p>
          <a:p>
            <a:r>
              <a:rPr lang="en-GB" sz="1200" kern="1200" dirty="0" smtClean="0">
                <a:solidFill>
                  <a:schemeClr val="tx1"/>
                </a:solidFill>
                <a:latin typeface="+mn-lt"/>
                <a:ea typeface="+mn-ea"/>
                <a:cs typeface="+mn-cs"/>
              </a:rPr>
              <a:t>4. If traffic is coming, let it pass;</a:t>
            </a:r>
          </a:p>
          <a:p>
            <a:r>
              <a:rPr lang="en-GB" sz="1200" kern="1200" dirty="0" smtClean="0">
                <a:solidFill>
                  <a:schemeClr val="tx1"/>
                </a:solidFill>
                <a:latin typeface="+mn-lt"/>
                <a:ea typeface="+mn-ea"/>
                <a:cs typeface="+mn-cs"/>
              </a:rPr>
              <a:t>5. When it is safe, walk straight across the road;</a:t>
            </a:r>
          </a:p>
          <a:p>
            <a:r>
              <a:rPr lang="en-GB" sz="1200" kern="1200" dirty="0" smtClean="0">
                <a:solidFill>
                  <a:schemeClr val="tx1"/>
                </a:solidFill>
                <a:latin typeface="+mn-lt"/>
                <a:ea typeface="+mn-ea"/>
                <a:cs typeface="+mn-cs"/>
              </a:rPr>
              <a:t>6. Keep looking and listening while you cross.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Road traffic collisions are the cause of many unexpected deaths and serious injuries across Northern Ireland.  We often hear the news headlines when someone has been killed on the road – however, behind each death is a devastated family and group of friends</a:t>
            </a:r>
            <a:r>
              <a:rPr lang="en-GB" sz="1200" kern="1200" baseline="0" dirty="0" smtClean="0">
                <a:solidFill>
                  <a:schemeClr val="tx1"/>
                </a:solidFill>
                <a:latin typeface="+mn-lt"/>
                <a:ea typeface="+mn-ea"/>
                <a:cs typeface="+mn-cs"/>
              </a:rPr>
              <a:t> who are plunged into grief and trying to come to terms with their loss</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What are the implications for you and others of poor pedestrian behaviour? Very often we do not hear about those that are seriously injured and who’s lives and the lives of their families are never the same again. Perhaps a lifelong ambition to</a:t>
            </a:r>
            <a:r>
              <a:rPr lang="en-GB" sz="1200" kern="1200" baseline="0" dirty="0" smtClean="0">
                <a:solidFill>
                  <a:schemeClr val="tx1"/>
                </a:solidFill>
                <a:latin typeface="+mn-lt"/>
                <a:ea typeface="+mn-ea"/>
                <a:cs typeface="+mn-cs"/>
              </a:rPr>
              <a:t> move into a particular career, travel, or have a family of their own is cruelly ended by injuries sustained in a crash.  Many loved ones lives are changed in an instant with the need to become a long term or even full-time carer for a relative involved.</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What can YOU do to ensure that YOU do not become another statistic?</a:t>
            </a:r>
          </a:p>
          <a:p>
            <a:r>
              <a:rPr lang="en-GB" sz="1200" kern="1200" dirty="0" smtClean="0">
                <a:solidFill>
                  <a:schemeClr val="tx1"/>
                </a:solidFill>
                <a:latin typeface="+mn-lt"/>
                <a:ea typeface="+mn-ea"/>
                <a:cs typeface="+mn-cs"/>
              </a:rPr>
              <a:t>What should you consider if you</a:t>
            </a:r>
            <a:r>
              <a:rPr lang="en-GB" sz="1200" kern="1200" baseline="0" dirty="0" smtClean="0">
                <a:solidFill>
                  <a:schemeClr val="tx1"/>
                </a:solidFill>
                <a:latin typeface="+mn-lt"/>
                <a:ea typeface="+mn-ea"/>
                <a:cs typeface="+mn-cs"/>
              </a:rPr>
              <a:t> have to </a:t>
            </a:r>
            <a:r>
              <a:rPr lang="en-GB" sz="1200" kern="1200" dirty="0" smtClean="0">
                <a:solidFill>
                  <a:schemeClr val="tx1"/>
                </a:solidFill>
                <a:latin typeface="+mn-lt"/>
                <a:ea typeface="+mn-ea"/>
                <a:cs typeface="+mn-cs"/>
              </a:rPr>
              <a:t>cross the road?</a:t>
            </a:r>
          </a:p>
          <a:p>
            <a:r>
              <a:rPr lang="en-GB" sz="1200" kern="1200" dirty="0" smtClean="0">
                <a:solidFill>
                  <a:schemeClr val="tx1"/>
                </a:solidFill>
                <a:latin typeface="+mn-lt"/>
                <a:ea typeface="+mn-ea"/>
                <a:cs typeface="+mn-cs"/>
              </a:rPr>
              <a:t>Have you ever endangered yourself or others as a road user?  e.g. dashing out into the road in front of a car, crossing where it is difficult for drivers to see you, or being distracted by mobile devices while crossing the road.</a:t>
            </a:r>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5FCDDA4-A437-40E1-B27F-C3C3B45A5EA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SLIDE 4 </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DANGEROUS PLACES TO CROSS</a:t>
            </a:r>
            <a:endParaRPr lang="en-GB" sz="1200" b="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Discuss the examples listed</a:t>
            </a:r>
            <a:r>
              <a:rPr lang="en-GB" sz="1200" kern="1200" baseline="0" dirty="0" smtClean="0">
                <a:solidFill>
                  <a:schemeClr val="tx1"/>
                </a:solidFill>
                <a:latin typeface="+mn-lt"/>
                <a:ea typeface="+mn-ea"/>
                <a:cs typeface="+mn-cs"/>
              </a:rPr>
              <a:t> on the slide that create a hazard for pedestrians trying to cross the road:</a:t>
            </a:r>
            <a:endParaRPr lang="en-GB" sz="1200" kern="1200" dirty="0" smtClean="0">
              <a:solidFill>
                <a:schemeClr val="tx1"/>
              </a:solidFill>
              <a:latin typeface="+mn-lt"/>
              <a:ea typeface="+mn-ea"/>
              <a:cs typeface="+mn-cs"/>
            </a:endParaRPr>
          </a:p>
          <a:p>
            <a:r>
              <a:rPr lang="en-GB" sz="1200" b="1" dirty="0" smtClean="0">
                <a:solidFill>
                  <a:schemeClr val="bg1"/>
                </a:solidFill>
                <a:latin typeface="Arial" charset="0"/>
              </a:rPr>
              <a:t>Near a corner</a:t>
            </a:r>
          </a:p>
          <a:p>
            <a:r>
              <a:rPr lang="en-GB" sz="1200" b="1" dirty="0" smtClean="0">
                <a:solidFill>
                  <a:schemeClr val="bg1"/>
                </a:solidFill>
                <a:latin typeface="Arial" charset="0"/>
              </a:rPr>
              <a:t>Between parked cars</a:t>
            </a:r>
          </a:p>
          <a:p>
            <a:r>
              <a:rPr lang="en-GB" sz="1200" b="1" dirty="0" smtClean="0">
                <a:solidFill>
                  <a:schemeClr val="bg1"/>
                </a:solidFill>
                <a:latin typeface="Arial" charset="0"/>
              </a:rPr>
              <a:t>Either side of a hill </a:t>
            </a:r>
          </a:p>
          <a:p>
            <a:r>
              <a:rPr lang="en-GB" sz="1200" b="1" dirty="0" smtClean="0">
                <a:solidFill>
                  <a:schemeClr val="bg1"/>
                </a:solidFill>
                <a:latin typeface="Arial" charset="0"/>
              </a:rPr>
              <a:t>Near a dip in the road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Where vision</a:t>
            </a:r>
            <a:r>
              <a:rPr lang="en-GB" sz="1200" kern="1200" baseline="0" dirty="0" smtClean="0">
                <a:solidFill>
                  <a:schemeClr val="tx1"/>
                </a:solidFill>
                <a:latin typeface="+mn-lt"/>
                <a:ea typeface="+mn-ea"/>
                <a:cs typeface="+mn-cs"/>
              </a:rPr>
              <a:t> and clear sight lines are impaired, consider safer places to cross nearby – you may have to walk a little further but it may mean the difference between life and potential death!</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Ask pupils about their attitude to speed and how they judge when it is safe to cross the road as pedestrians.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Stopping distances depend on the speed and size of the vehicle, tyre tread, brakes, weather conditions, etc.</a:t>
            </a:r>
          </a:p>
          <a:p>
            <a:endParaRPr lang="en-GB" dirty="0"/>
          </a:p>
        </p:txBody>
      </p:sp>
      <p:sp>
        <p:nvSpPr>
          <p:cNvPr id="4" name="Slide Number Placeholder 3"/>
          <p:cNvSpPr>
            <a:spLocks noGrp="1"/>
          </p:cNvSpPr>
          <p:nvPr>
            <p:ph type="sldNum" sz="quarter" idx="10"/>
          </p:nvPr>
        </p:nvSpPr>
        <p:spPr/>
        <p:txBody>
          <a:bodyPr/>
          <a:lstStyle/>
          <a:p>
            <a:fld id="{EF63CE15-9BC0-4971-BA09-2300F84F663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1" kern="1200" dirty="0" smtClean="0">
                <a:solidFill>
                  <a:schemeClr val="tx1"/>
                </a:solidFill>
                <a:latin typeface="+mn-lt"/>
                <a:ea typeface="+mn-ea"/>
                <a:cs typeface="+mn-cs"/>
              </a:rPr>
              <a:t>SLIDE 5</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DISTRACTIONS – MOBILE PHONE – Any Electronic Portable Device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It is common place today for young people to have a mobile phone, mp3 player/iPod or other portable device. These devices are used to interact with friends, play games or listen to music.  They require our concentration and focus, to the extent that we may not be fully aware of other things going on around us.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When using the road we are engaging in a potentially hazardous activity especially if we allow ourselves to be distracted and we don’t give our full attention to what is happening around us on the road.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 ensure we use the roads safely we need to:</a:t>
            </a:r>
          </a:p>
          <a:p>
            <a:r>
              <a:rPr lang="en-GB" sz="1200" kern="1200" dirty="0" smtClean="0">
                <a:solidFill>
                  <a:schemeClr val="tx1"/>
                </a:solidFill>
                <a:latin typeface="+mn-lt"/>
                <a:ea typeface="+mn-ea"/>
                <a:cs typeface="+mn-cs"/>
              </a:rPr>
              <a:t>Avoid using a mobile phone or portable media player when on or near the road (so you can hear vehicles, approaching emergency vehicles and can concentrate on crossing the road).</a:t>
            </a:r>
          </a:p>
          <a:p>
            <a:r>
              <a:rPr lang="en-GB" sz="1200" kern="1200" dirty="0" smtClean="0">
                <a:solidFill>
                  <a:schemeClr val="tx1"/>
                </a:solidFill>
                <a:latin typeface="+mn-lt"/>
                <a:ea typeface="+mn-ea"/>
                <a:cs typeface="+mn-cs"/>
              </a:rPr>
              <a:t>Follow the rules of the road and practice the Green Cross Code.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Do you ever listen to music or use your mobile phone while out walking? If you are reading a text, talking on a mobile phone or listening to music then you are not fully concentrating on the road. </a:t>
            </a:r>
            <a:r>
              <a:rPr lang="en-GB" sz="1200" b="1" kern="1200" dirty="0" smtClean="0">
                <a:solidFill>
                  <a:schemeClr val="tx1"/>
                </a:solidFill>
                <a:latin typeface="+mn-lt"/>
                <a:ea typeface="+mn-ea"/>
                <a:cs typeface="+mn-cs"/>
              </a:rPr>
              <a:t>Never use a mobile phone or listen to music while walking, especially when you are crossing the road. </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HOW DID YOU GET TO SCHOOL?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Conduct a hands up survey to ascertain how pupils travelled to school</a:t>
            </a:r>
            <a:r>
              <a:rPr lang="en-GB" sz="1200" kern="1200" baseline="0" dirty="0" smtClean="0">
                <a:solidFill>
                  <a:schemeClr val="tx1"/>
                </a:solidFill>
                <a:latin typeface="+mn-lt"/>
                <a:ea typeface="+mn-ea"/>
                <a:cs typeface="+mn-cs"/>
              </a:rPr>
              <a:t> e.g.</a:t>
            </a:r>
            <a:r>
              <a:rPr lang="en-GB" sz="1200" kern="1200" dirty="0" smtClean="0">
                <a:solidFill>
                  <a:schemeClr val="tx1"/>
                </a:solidFill>
                <a:latin typeface="+mn-lt"/>
                <a:ea typeface="+mn-ea"/>
                <a:cs typeface="+mn-cs"/>
              </a:rPr>
              <a:t> walk, bicycle, bus or car.</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Some may travel by car and return by bus or even a combination of methods for just one journey.</a:t>
            </a:r>
          </a:p>
          <a:p>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Ask:</a:t>
            </a:r>
          </a:p>
          <a:p>
            <a:r>
              <a:rPr lang="en-GB" sz="1200" kern="1200" dirty="0" smtClean="0">
                <a:solidFill>
                  <a:schemeClr val="tx1"/>
                </a:solidFill>
                <a:latin typeface="+mn-lt"/>
                <a:ea typeface="+mn-ea"/>
                <a:cs typeface="+mn-cs"/>
              </a:rPr>
              <a:t>Do they think the way they travelled was safe? </a:t>
            </a:r>
          </a:p>
          <a:p>
            <a:r>
              <a:rPr lang="en-GB" sz="1200" kern="1200" dirty="0" smtClean="0">
                <a:solidFill>
                  <a:schemeClr val="tx1"/>
                </a:solidFill>
                <a:latin typeface="+mn-lt"/>
                <a:ea typeface="+mn-ea"/>
                <a:cs typeface="+mn-cs"/>
              </a:rPr>
              <a:t>What risks do they experience on route?</a:t>
            </a:r>
          </a:p>
          <a:p>
            <a:r>
              <a:rPr lang="en-GB" sz="1200" kern="1200" dirty="0" smtClean="0">
                <a:solidFill>
                  <a:schemeClr val="tx1"/>
                </a:solidFill>
                <a:latin typeface="+mn-lt"/>
                <a:ea typeface="+mn-ea"/>
                <a:cs typeface="+mn-cs"/>
              </a:rPr>
              <a:t>Could it be safer?</a:t>
            </a:r>
          </a:p>
          <a:p>
            <a:r>
              <a:rPr lang="en-GB" sz="1200" kern="1200" dirty="0" smtClean="0">
                <a:solidFill>
                  <a:schemeClr val="tx1"/>
                </a:solidFill>
                <a:latin typeface="+mn-lt"/>
                <a:ea typeface="+mn-ea"/>
                <a:cs typeface="+mn-cs"/>
              </a:rPr>
              <a:t>How could it be safer?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Could you incorporate a safer place to cross by walking a bit further?</a:t>
            </a:r>
          </a:p>
          <a:p>
            <a:r>
              <a:rPr lang="en-GB" sz="1200" kern="1200" dirty="0" smtClean="0">
                <a:solidFill>
                  <a:schemeClr val="tx1"/>
                </a:solidFill>
                <a:latin typeface="+mn-lt"/>
                <a:ea typeface="+mn-ea"/>
                <a:cs typeface="+mn-cs"/>
              </a:rPr>
              <a:t> </a:t>
            </a:r>
          </a:p>
          <a:p>
            <a:r>
              <a:rPr lang="en-GB" sz="1200" b="1" kern="1200" dirty="0" smtClean="0">
                <a:solidFill>
                  <a:schemeClr val="tx1"/>
                </a:solidFill>
                <a:latin typeface="+mn-lt"/>
                <a:ea typeface="+mn-ea"/>
                <a:cs typeface="+mn-cs"/>
              </a:rPr>
              <a:t>Emphasise:</a:t>
            </a:r>
            <a:r>
              <a:rPr lang="en-GB" sz="1200" kern="1200" baseline="0" dirty="0" smtClean="0">
                <a:solidFill>
                  <a:schemeClr val="tx1"/>
                </a:solidFill>
                <a:latin typeface="+mn-lt"/>
                <a:ea typeface="+mn-ea"/>
                <a:cs typeface="+mn-cs"/>
              </a:rPr>
              <a:t> t</a:t>
            </a:r>
            <a:r>
              <a:rPr lang="en-GB" sz="1200" kern="1200" dirty="0" smtClean="0">
                <a:solidFill>
                  <a:schemeClr val="tx1"/>
                </a:solidFill>
                <a:latin typeface="+mn-lt"/>
                <a:ea typeface="+mn-ea"/>
                <a:cs typeface="+mn-cs"/>
              </a:rPr>
              <a:t>he quickest route is not always the safest route to take!</a:t>
            </a:r>
          </a:p>
          <a:p>
            <a:endParaRPr lang="en-GB" dirty="0"/>
          </a:p>
        </p:txBody>
      </p:sp>
      <p:sp>
        <p:nvSpPr>
          <p:cNvPr id="4" name="Slide Number Placeholder 3"/>
          <p:cNvSpPr>
            <a:spLocks noGrp="1"/>
          </p:cNvSpPr>
          <p:nvPr>
            <p:ph type="sldNum" sz="quarter" idx="10"/>
          </p:nvPr>
        </p:nvSpPr>
        <p:spPr/>
        <p:txBody>
          <a:bodyPr/>
          <a:lstStyle/>
          <a:p>
            <a:fld id="{EF63CE15-9BC0-4971-BA09-2300F84F663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b="1" kern="1200" dirty="0" smtClean="0">
                <a:solidFill>
                  <a:schemeClr val="tx1"/>
                </a:solidFill>
                <a:latin typeface="+mn-lt"/>
                <a:ea typeface="+mn-ea"/>
                <a:cs typeface="+mn-cs"/>
              </a:rPr>
              <a:t>SLIDE 6 – AT THE BUS STOP</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Just because your older doesn't mean it’s safe for you. One bad decision is all that it could take to become a statistic.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Teachers should emphasise the importance of keeping safe when around school buses</a:t>
            </a:r>
            <a:r>
              <a:rPr lang="en-GB" sz="1200" kern="1200" baseline="0" dirty="0" smtClean="0">
                <a:solidFill>
                  <a:schemeClr val="tx1"/>
                </a:solidFill>
                <a:latin typeface="+mn-lt"/>
                <a:ea typeface="+mn-ea"/>
                <a:cs typeface="+mn-cs"/>
              </a:rPr>
              <a:t> – emphasise how big these vehicles are compared to young people and how difficult it is for a bus driver to see them in his mirrors.</a:t>
            </a:r>
          </a:p>
          <a:p>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Make sure you’ve got enough money and/or your pass for the journey.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Discuss why it is important to stay safe while at the bus stop:</a:t>
            </a:r>
          </a:p>
          <a:p>
            <a:r>
              <a:rPr lang="en-GB" sz="1200" kern="1200" baseline="0" dirty="0" smtClean="0">
                <a:solidFill>
                  <a:schemeClr val="tx1"/>
                </a:solidFill>
                <a:latin typeface="+mn-lt"/>
                <a:ea typeface="+mn-ea"/>
                <a:cs typeface="+mn-cs"/>
              </a:rPr>
              <a:t>– stand in a safe place (in an orderly queue), away from the road;</a:t>
            </a:r>
          </a:p>
          <a:p>
            <a:r>
              <a:rPr lang="en-GB" sz="1200" kern="1200" baseline="0" dirty="0" smtClean="0">
                <a:solidFill>
                  <a:schemeClr val="tx1"/>
                </a:solidFill>
                <a:latin typeface="+mn-lt"/>
                <a:ea typeface="+mn-ea"/>
                <a:cs typeface="+mn-cs"/>
              </a:rPr>
              <a:t>– d</a:t>
            </a:r>
            <a:r>
              <a:rPr lang="en-GB" sz="1200" kern="1200" dirty="0" smtClean="0">
                <a:solidFill>
                  <a:schemeClr val="tx1"/>
                </a:solidFill>
                <a:latin typeface="+mn-lt"/>
                <a:ea typeface="+mn-ea"/>
                <a:cs typeface="+mn-cs"/>
              </a:rPr>
              <a:t>o not</a:t>
            </a:r>
            <a:r>
              <a:rPr lang="en-GB" sz="1200" kern="1200" baseline="0" dirty="0" smtClean="0">
                <a:solidFill>
                  <a:schemeClr val="tx1"/>
                </a:solidFill>
                <a:latin typeface="+mn-lt"/>
                <a:ea typeface="+mn-ea"/>
                <a:cs typeface="+mn-cs"/>
              </a:rPr>
              <a:t> play at the bus stop as you could end up getting hit by a vehicle if you fell onto the road.</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If required, i</a:t>
            </a:r>
            <a:r>
              <a:rPr lang="en-GB" sz="1200" kern="1200" dirty="0" smtClean="0">
                <a:solidFill>
                  <a:schemeClr val="tx1"/>
                </a:solidFill>
                <a:latin typeface="+mn-lt"/>
                <a:ea typeface="+mn-ea"/>
                <a:cs typeface="+mn-cs"/>
              </a:rPr>
              <a:t>ndicate to the driver you want the bus to stop by walking 2 steps</a:t>
            </a:r>
            <a:r>
              <a:rPr lang="en-GB" sz="1200" kern="1200" baseline="0" dirty="0" smtClean="0">
                <a:solidFill>
                  <a:schemeClr val="tx1"/>
                </a:solidFill>
                <a:latin typeface="+mn-lt"/>
                <a:ea typeface="+mn-ea"/>
                <a:cs typeface="+mn-cs"/>
              </a:rPr>
              <a:t> forward and </a:t>
            </a:r>
            <a:r>
              <a:rPr lang="en-GB" sz="1200" kern="1200" dirty="0" smtClean="0">
                <a:solidFill>
                  <a:schemeClr val="tx1"/>
                </a:solidFill>
                <a:latin typeface="+mn-lt"/>
                <a:ea typeface="+mn-ea"/>
                <a:cs typeface="+mn-cs"/>
              </a:rPr>
              <a:t>holding your arm out as it approaches then move back from the edge of the kerb before the bus stops.</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Don’t rush or push</a:t>
            </a:r>
            <a:r>
              <a:rPr lang="en-GB" sz="1200" kern="1200" baseline="0" dirty="0" smtClean="0">
                <a:solidFill>
                  <a:schemeClr val="tx1"/>
                </a:solidFill>
                <a:latin typeface="+mn-lt"/>
                <a:ea typeface="+mn-ea"/>
                <a:cs typeface="+mn-cs"/>
              </a:rPr>
              <a:t> to get on the bus - take your time - remember its important to be safe!</a:t>
            </a:r>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If your bus doesn’t turn up, don’t panic – return to school and report to the office</a:t>
            </a:r>
            <a:r>
              <a:rPr lang="en-GB" sz="1200" kern="1200" baseline="0" dirty="0" smtClean="0">
                <a:solidFill>
                  <a:schemeClr val="tx1"/>
                </a:solidFill>
                <a:latin typeface="+mn-lt"/>
                <a:ea typeface="+mn-ea"/>
                <a:cs typeface="+mn-cs"/>
              </a:rPr>
              <a:t> or a teacher</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325320-507D-4752-B9B8-C187913F0615}"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SLIDE 7 – WINKING BUS LIGHTS</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FACT: </a:t>
            </a:r>
            <a:r>
              <a:rPr lang="en-GB" sz="1200" kern="1200" dirty="0" smtClean="0">
                <a:solidFill>
                  <a:schemeClr val="tx1"/>
                </a:solidFill>
                <a:latin typeface="+mn-lt"/>
                <a:ea typeface="+mn-ea"/>
                <a:cs typeface="+mn-cs"/>
              </a:rPr>
              <a:t>Pupils are more at risk getting on and off a school bus than travelling on it.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Look out for the illuminated signs and flashing warning lights that have been phased in over recent years on school buses.</a:t>
            </a:r>
            <a:r>
              <a:rPr lang="en-GB" sz="1200" kern="1200" baseline="0" dirty="0" smtClean="0">
                <a:solidFill>
                  <a:schemeClr val="tx1"/>
                </a:solidFill>
                <a:latin typeface="+mn-lt"/>
                <a:ea typeface="+mn-ea"/>
                <a:cs typeface="+mn-cs"/>
              </a:rPr>
              <a:t> B</a:t>
            </a:r>
            <a:r>
              <a:rPr lang="en-GB" sz="1200" kern="1200" dirty="0" smtClean="0">
                <a:solidFill>
                  <a:schemeClr val="tx1"/>
                </a:solidFill>
                <a:latin typeface="+mn-lt"/>
                <a:ea typeface="+mn-ea"/>
                <a:cs typeface="+mn-cs"/>
              </a:rPr>
              <a:t>uses are fitted with illuminated signs and flashing warning lights, making them much easier to see, particularly in poor weather conditions.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Signs must be illuminated at all times when children are travelling to and from school on a “school service”.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flashing warning lights must be turned on while children are getting on and off the bus, and for between 4 and 8 seconds after the door is closed.</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Please ensure that pupils understand that there is still a need for them to take care when crossing the road after getting off a bus.  They still need to take responsibility for their own safety.  It is best to stand on the footpath</a:t>
            </a:r>
            <a:r>
              <a:rPr lang="en-GB" sz="1200" kern="1200" baseline="0" dirty="0" smtClean="0">
                <a:solidFill>
                  <a:schemeClr val="tx1"/>
                </a:solidFill>
                <a:latin typeface="+mn-lt"/>
                <a:ea typeface="+mn-ea"/>
                <a:cs typeface="+mn-cs"/>
              </a:rPr>
              <a:t> until the bus has moved away in order to be able to see clearly in both directions (and be seen!).</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2325320-507D-4752-B9B8-C187913F0615}"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sz="1200" b="1" kern="1200" dirty="0" smtClean="0">
                <a:solidFill>
                  <a:schemeClr val="tx1"/>
                </a:solidFill>
                <a:latin typeface="+mn-lt"/>
                <a:ea typeface="+mn-ea"/>
                <a:cs typeface="+mn-cs"/>
              </a:rPr>
              <a:t>SLIDE 8 – GET ON THE BUS SAFELY</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Buses are the safest mode of transport while you are on them. The dangers are getting on and off.</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Remember to stay back from the kerb as the bus approaches, buses are so long that part of the front of the bus (known as the nose) may encroach on the pavement as it approaches the bus stop.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Discuss – Ask pupils for their experiences travelling to school by bus (collisions</a:t>
            </a:r>
            <a:r>
              <a:rPr lang="en-GB" sz="1200" kern="1200" baseline="0" dirty="0" smtClean="0">
                <a:solidFill>
                  <a:schemeClr val="tx1"/>
                </a:solidFill>
                <a:latin typeface="+mn-lt"/>
                <a:ea typeface="+mn-ea"/>
                <a:cs typeface="+mn-cs"/>
              </a:rPr>
              <a:t> / near misses)</a:t>
            </a:r>
            <a:r>
              <a:rPr lang="en-GB" sz="1200" kern="1200" dirty="0" smtClean="0">
                <a:solidFill>
                  <a:schemeClr val="tx1"/>
                </a:solidFill>
                <a:latin typeface="+mn-lt"/>
                <a:ea typeface="+mn-ea"/>
                <a:cs typeface="+mn-cs"/>
              </a:rPr>
              <a:t>.</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Some tips for using the bus:</a:t>
            </a:r>
          </a:p>
          <a:p>
            <a:r>
              <a:rPr lang="en-GB" sz="1200" kern="1200" dirty="0" smtClean="0">
                <a:solidFill>
                  <a:schemeClr val="tx1"/>
                </a:solidFill>
                <a:latin typeface="+mn-lt"/>
                <a:ea typeface="+mn-ea"/>
                <a:cs typeface="+mn-cs"/>
              </a:rPr>
              <a:t>Wait for the bus to stop completely before approaching it; STAND BACK</a:t>
            </a:r>
          </a:p>
          <a:p>
            <a:r>
              <a:rPr lang="en-GB" sz="1200" kern="1200" dirty="0" smtClean="0">
                <a:solidFill>
                  <a:schemeClr val="tx1"/>
                </a:solidFill>
                <a:latin typeface="+mn-lt"/>
                <a:ea typeface="+mn-ea"/>
                <a:cs typeface="+mn-cs"/>
              </a:rPr>
              <a:t>Make</a:t>
            </a:r>
            <a:r>
              <a:rPr lang="en-GB" sz="1200" kern="1200" baseline="0" dirty="0" smtClean="0">
                <a:solidFill>
                  <a:schemeClr val="tx1"/>
                </a:solidFill>
                <a:latin typeface="+mn-lt"/>
                <a:ea typeface="+mn-ea"/>
                <a:cs typeface="+mn-cs"/>
              </a:rPr>
              <a:t> sure you have the correct money and/or your bus pass;</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Place your school bag safely out of the way of other passengers;</a:t>
            </a:r>
          </a:p>
          <a:p>
            <a:r>
              <a:rPr lang="en-GB" sz="1200" kern="1200" dirty="0" smtClean="0">
                <a:solidFill>
                  <a:schemeClr val="tx1"/>
                </a:solidFill>
                <a:latin typeface="+mn-lt"/>
                <a:ea typeface="+mn-ea"/>
                <a:cs typeface="+mn-cs"/>
              </a:rPr>
              <a:t>Go to the first available seat and put your seat belt on properly; </a:t>
            </a:r>
          </a:p>
          <a:p>
            <a:r>
              <a:rPr lang="en-GB" sz="1200" kern="1200" dirty="0" smtClean="0">
                <a:solidFill>
                  <a:schemeClr val="tx1"/>
                </a:solidFill>
                <a:latin typeface="+mn-lt"/>
                <a:ea typeface="+mn-ea"/>
                <a:cs typeface="+mn-cs"/>
              </a:rPr>
              <a:t>Do not distract the driver; </a:t>
            </a:r>
          </a:p>
          <a:p>
            <a:r>
              <a:rPr lang="en-GB" sz="1200" kern="1200" dirty="0" smtClean="0">
                <a:solidFill>
                  <a:schemeClr val="tx1"/>
                </a:solidFill>
                <a:latin typeface="+mn-lt"/>
                <a:ea typeface="+mn-ea"/>
                <a:cs typeface="+mn-cs"/>
              </a:rPr>
              <a:t>Do</a:t>
            </a:r>
            <a:r>
              <a:rPr lang="en-GB" sz="1200" kern="1200" baseline="0" dirty="0" smtClean="0">
                <a:solidFill>
                  <a:schemeClr val="tx1"/>
                </a:solidFill>
                <a:latin typeface="+mn-lt"/>
                <a:ea typeface="+mn-ea"/>
                <a:cs typeface="+mn-cs"/>
              </a:rPr>
              <a:t> not throw things on the bus or out the window;</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Never mess around with the safety equipment; </a:t>
            </a:r>
          </a:p>
          <a:p>
            <a:r>
              <a:rPr lang="en-GB" sz="1200" kern="1200" dirty="0" smtClean="0">
                <a:solidFill>
                  <a:schemeClr val="tx1"/>
                </a:solidFill>
                <a:latin typeface="+mn-lt"/>
                <a:ea typeface="+mn-ea"/>
                <a:cs typeface="+mn-cs"/>
              </a:rPr>
              <a:t>When approaching your stop, keep your seatbelt fastened until the bus comes to a stop;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Take all your belongings when leaving the bus; </a:t>
            </a:r>
          </a:p>
          <a:p>
            <a:r>
              <a:rPr lang="en-GB" sz="1200" kern="1200" dirty="0" smtClean="0">
                <a:solidFill>
                  <a:schemeClr val="tx1"/>
                </a:solidFill>
                <a:latin typeface="+mn-lt"/>
                <a:ea typeface="+mn-ea"/>
                <a:cs typeface="+mn-cs"/>
              </a:rPr>
              <a:t>If you drop something while exiting the bus, alert the driver, as he may not see you; </a:t>
            </a:r>
          </a:p>
          <a:p>
            <a:r>
              <a:rPr lang="en-GB" sz="1200" kern="1200" dirty="0" smtClean="0">
                <a:solidFill>
                  <a:schemeClr val="tx1"/>
                </a:solidFill>
                <a:latin typeface="+mn-lt"/>
                <a:ea typeface="+mn-ea"/>
                <a:cs typeface="+mn-cs"/>
              </a:rPr>
              <a:t>Stand clear from closing bus doors;</a:t>
            </a:r>
          </a:p>
          <a:p>
            <a:r>
              <a:rPr lang="en-GB" sz="1200" kern="1200" dirty="0" smtClean="0">
                <a:solidFill>
                  <a:schemeClr val="tx1"/>
                </a:solidFill>
                <a:latin typeface="+mn-lt"/>
                <a:ea typeface="+mn-ea"/>
                <a:cs typeface="+mn-cs"/>
              </a:rPr>
              <a:t>When exiting the bus, look right (and left for cyclists); </a:t>
            </a:r>
          </a:p>
          <a:p>
            <a:r>
              <a:rPr lang="en-GB" sz="1200" kern="1200" dirty="0" smtClean="0">
                <a:solidFill>
                  <a:schemeClr val="tx1"/>
                </a:solidFill>
                <a:latin typeface="+mn-lt"/>
                <a:ea typeface="+mn-ea"/>
                <a:cs typeface="+mn-cs"/>
              </a:rPr>
              <a:t>Wait for the bus to drive away before crossing the road.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Remember seat belt law applies on all buses and minibuses – where a seat belt is fitted it must be worn at all times!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Remember you are representing your school and to behave sensibly on the bus!</a:t>
            </a:r>
          </a:p>
          <a:p>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REMEMBER MOST TRANSLINK BUSES HAVE CCTV CAMERAS ON BOARD!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2325320-507D-4752-B9B8-C187913F0615}"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latin typeface="+mn-lt"/>
                <a:ea typeface="+mn-ea"/>
                <a:cs typeface="+mn-cs"/>
              </a:rPr>
              <a:t>SLIDE 9 – NEVER CROSS BEHIND THE BUS</a:t>
            </a:r>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If you have to cross a road after getting off a bus, ALWAYS let the bus move away so that you can get a clear view of the road in each direction before crossing.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number of fatalities and serious injuries</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of this nature over the past 10 years in Northern Ireland have been in YOUR age group.</a:t>
            </a:r>
          </a:p>
          <a:p>
            <a:endParaRPr lang="en-GB" dirty="0"/>
          </a:p>
        </p:txBody>
      </p:sp>
      <p:sp>
        <p:nvSpPr>
          <p:cNvPr id="4" name="Slide Number Placeholder 3"/>
          <p:cNvSpPr>
            <a:spLocks noGrp="1"/>
          </p:cNvSpPr>
          <p:nvPr>
            <p:ph type="sldNum" sz="quarter" idx="10"/>
          </p:nvPr>
        </p:nvSpPr>
        <p:spPr/>
        <p:txBody>
          <a:bodyPr/>
          <a:lstStyle/>
          <a:p>
            <a:fld id="{EF63CE15-9BC0-4971-BA09-2300F84F663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8A91DB-A94E-4EDB-A0B0-16ECC5670641}" type="datetimeFigureOut">
              <a:rPr lang="en-GB" smtClean="0"/>
              <a:t>03/07/2017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A91DB-A94E-4EDB-A0B0-16ECC5670641}" type="datetimeFigureOut">
              <a:rPr lang="en-GB" smtClean="0"/>
              <a:t>03/07/2017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A91DB-A94E-4EDB-A0B0-16ECC5670641}" type="datetimeFigureOut">
              <a:rPr lang="en-GB" smtClean="0"/>
              <a:t>03/07/2017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8A91DB-A94E-4EDB-A0B0-16ECC5670641}" type="datetimeFigureOut">
              <a:rPr lang="en-GB" smtClean="0"/>
              <a:t>03/07/2017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8A91DB-A94E-4EDB-A0B0-16ECC5670641}" type="datetimeFigureOut">
              <a:rPr lang="en-GB" smtClean="0"/>
              <a:t>03/07/2017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8A91DB-A94E-4EDB-A0B0-16ECC5670641}" type="datetimeFigureOut">
              <a:rPr lang="en-GB" smtClean="0"/>
              <a:t>03/07/2017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8A91DB-A94E-4EDB-A0B0-16ECC5670641}" type="datetimeFigureOut">
              <a:rPr lang="en-GB" smtClean="0"/>
              <a:t>03/07/2017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8A91DB-A94E-4EDB-A0B0-16ECC5670641}" type="datetimeFigureOut">
              <a:rPr lang="en-GB" smtClean="0"/>
              <a:t>03/07/2017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A91DB-A94E-4EDB-A0B0-16ECC5670641}" type="datetimeFigureOut">
              <a:rPr lang="en-GB" smtClean="0"/>
              <a:t>03/07/2017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A91DB-A94E-4EDB-A0B0-16ECC5670641}" type="datetimeFigureOut">
              <a:rPr lang="en-GB" smtClean="0"/>
              <a:t>03/07/2017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A91DB-A94E-4EDB-A0B0-16ECC5670641}" type="datetimeFigureOut">
              <a:rPr lang="en-GB" smtClean="0"/>
              <a:t>03/07/2017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AFDB23-A84E-465F-8A1D-FBBEC81C6F6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A91DB-A94E-4EDB-A0B0-16ECC5670641}" type="datetimeFigureOut">
              <a:rPr lang="en-GB" smtClean="0"/>
              <a:t>03/07/2017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DB23-A84E-465F-8A1D-FBBEC81C6F6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287024"/>
            <a:ext cx="9144000" cy="646331"/>
          </a:xfrm>
          <a:prstGeom prst="rect">
            <a:avLst/>
          </a:prstGeom>
          <a:noFill/>
        </p:spPr>
        <p:txBody>
          <a:bodyPr wrap="square" rtlCol="0">
            <a:spAutoFit/>
          </a:bodyPr>
          <a:lstStyle/>
          <a:p>
            <a:pPr algn="ctr"/>
            <a:r>
              <a:rPr lang="en-GB" sz="3600" b="1" dirty="0" smtClean="0">
                <a:solidFill>
                  <a:schemeClr val="accent1">
                    <a:lumMod val="50000"/>
                  </a:schemeClr>
                </a:solidFill>
                <a:latin typeface="Arial" charset="0"/>
              </a:rPr>
              <a:t>Bus Safety – Post-Primary Years 8-10</a:t>
            </a:r>
            <a:endParaRPr lang="en-GB" sz="3600" b="1" dirty="0">
              <a:solidFill>
                <a:schemeClr val="accent1">
                  <a:lumMod val="50000"/>
                </a:schemeClr>
              </a:solidFill>
              <a:latin typeface="Arial" charset="0"/>
            </a:endParaRPr>
          </a:p>
        </p:txBody>
      </p:sp>
      <p:sp>
        <p:nvSpPr>
          <p:cNvPr id="7" name="TextBox 6"/>
          <p:cNvSpPr txBox="1"/>
          <p:nvPr/>
        </p:nvSpPr>
        <p:spPr>
          <a:xfrm>
            <a:off x="0" y="2973465"/>
            <a:ext cx="9144000" cy="523220"/>
          </a:xfrm>
          <a:prstGeom prst="rect">
            <a:avLst/>
          </a:prstGeom>
          <a:noFill/>
        </p:spPr>
        <p:txBody>
          <a:bodyPr wrap="square" rtlCol="0">
            <a:spAutoFit/>
          </a:bodyPr>
          <a:lstStyle/>
          <a:p>
            <a:pPr algn="ctr"/>
            <a:r>
              <a:rPr lang="en-US" sz="2800" dirty="0" smtClean="0">
                <a:solidFill>
                  <a:schemeClr val="accent1">
                    <a:lumMod val="50000"/>
                  </a:schemeClr>
                </a:solidFill>
                <a:latin typeface="Helvetica Neue Light"/>
                <a:cs typeface="Helvetica Neue Light"/>
              </a:rPr>
              <a:t>Be Smart, Be Safe, Be School Bus Aware</a:t>
            </a:r>
            <a:endParaRPr lang="en-US" sz="2800" dirty="0">
              <a:solidFill>
                <a:srgbClr val="254061"/>
              </a:solidFill>
              <a:latin typeface="Helvetica Neue Light"/>
              <a:cs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3"/>
          <p:cNvSpPr txBox="1">
            <a:spLocks noChangeArrowheads="1"/>
          </p:cNvSpPr>
          <p:nvPr/>
        </p:nvSpPr>
        <p:spPr bwMode="auto">
          <a:xfrm>
            <a:off x="0" y="476672"/>
            <a:ext cx="9144000" cy="1077218"/>
          </a:xfrm>
          <a:prstGeom prst="rect">
            <a:avLst/>
          </a:prstGeom>
          <a:noFill/>
          <a:ln w="9525">
            <a:noFill/>
            <a:miter lim="800000"/>
            <a:headEnd/>
            <a:tailEnd/>
          </a:ln>
        </p:spPr>
        <p:txBody>
          <a:bodyPr wrap="square">
            <a:spAutoFit/>
          </a:bodyPr>
          <a:lstStyle/>
          <a:p>
            <a:r>
              <a:rPr lang="en-GB" sz="3200" b="1" dirty="0" smtClean="0">
                <a:solidFill>
                  <a:schemeClr val="accent1">
                    <a:lumMod val="50000"/>
                  </a:schemeClr>
                </a:solidFill>
                <a:latin typeface="Arial" charset="0"/>
              </a:rPr>
              <a:t>Remember the following </a:t>
            </a:r>
            <a:r>
              <a:rPr lang="en-GB" sz="3200" b="1" dirty="0" smtClean="0">
                <a:solidFill>
                  <a:schemeClr val="accent1">
                    <a:lumMod val="50000"/>
                  </a:schemeClr>
                </a:solidFill>
                <a:latin typeface="Arial" charset="0"/>
              </a:rPr>
              <a:t>rules </a:t>
            </a:r>
          </a:p>
          <a:p>
            <a:r>
              <a:rPr lang="en-GB" sz="3200" b="1" dirty="0" smtClean="0">
                <a:solidFill>
                  <a:schemeClr val="accent1">
                    <a:lumMod val="50000"/>
                  </a:schemeClr>
                </a:solidFill>
                <a:latin typeface="Arial" charset="0"/>
              </a:rPr>
              <a:t>&amp; </a:t>
            </a:r>
            <a:r>
              <a:rPr lang="en-GB" sz="3200" b="1" dirty="0" smtClean="0">
                <a:solidFill>
                  <a:schemeClr val="accent1">
                    <a:lumMod val="50000"/>
                  </a:schemeClr>
                </a:solidFill>
                <a:latin typeface="Arial" charset="0"/>
              </a:rPr>
              <a:t>travel safe</a:t>
            </a:r>
            <a:endParaRPr lang="en-GB" sz="3200" b="1" dirty="0">
              <a:solidFill>
                <a:schemeClr val="accent1">
                  <a:lumMod val="50000"/>
                </a:schemeClr>
              </a:solidFill>
              <a:latin typeface="Arial" charset="0"/>
            </a:endParaRPr>
          </a:p>
        </p:txBody>
      </p:sp>
      <p:sp>
        <p:nvSpPr>
          <p:cNvPr id="4" name="Rectangle 3"/>
          <p:cNvSpPr>
            <a:spLocks noChangeArrowheads="1"/>
          </p:cNvSpPr>
          <p:nvPr/>
        </p:nvSpPr>
        <p:spPr bwMode="auto">
          <a:xfrm>
            <a:off x="323528" y="1556792"/>
            <a:ext cx="4536504" cy="4392488"/>
          </a:xfrm>
          <a:prstGeom prst="rect">
            <a:avLst/>
          </a:prstGeom>
          <a:noFill/>
          <a:ln w="9525">
            <a:noFill/>
            <a:miter lim="800000"/>
            <a:headEnd/>
            <a:tailEnd/>
          </a:ln>
        </p:spPr>
        <p:txBody>
          <a:bodyPr anchor="ctr"/>
          <a:lstStyle/>
          <a:p>
            <a:pPr algn="ctr"/>
            <a:endParaRPr lang="en-GB" sz="2400" b="1" dirty="0" smtClean="0">
              <a:solidFill>
                <a:schemeClr val="accent1">
                  <a:lumMod val="50000"/>
                </a:schemeClr>
              </a:solidFill>
              <a:latin typeface="Arial" charset="0"/>
            </a:endParaRPr>
          </a:p>
        </p:txBody>
      </p:sp>
      <p:sp>
        <p:nvSpPr>
          <p:cNvPr id="5" name="TextBox 8"/>
          <p:cNvSpPr txBox="1">
            <a:spLocks noChangeArrowheads="1"/>
          </p:cNvSpPr>
          <p:nvPr/>
        </p:nvSpPr>
        <p:spPr bwMode="auto">
          <a:xfrm>
            <a:off x="323528" y="1844824"/>
            <a:ext cx="4248472" cy="4247317"/>
          </a:xfrm>
          <a:prstGeom prst="rect">
            <a:avLst/>
          </a:prstGeom>
          <a:noFill/>
          <a:ln w="9525">
            <a:noFill/>
            <a:miter lim="800000"/>
            <a:headEnd/>
            <a:tailEnd/>
          </a:ln>
        </p:spPr>
        <p:txBody>
          <a:bodyPr wrap="square">
            <a:spAutoFit/>
          </a:bodyPr>
          <a:lstStyle/>
          <a:p>
            <a:r>
              <a:rPr lang="en-GB" b="1" dirty="0" smtClean="0">
                <a:solidFill>
                  <a:schemeClr val="accent1">
                    <a:lumMod val="50000"/>
                  </a:schemeClr>
                </a:solidFill>
                <a:latin typeface="Arial" charset="0"/>
              </a:rPr>
              <a:t>1. Signal – if you need to let the driver know you want on the bus</a:t>
            </a:r>
          </a:p>
          <a:p>
            <a:pPr algn="ctr"/>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2. Stand back from the kerb until the bus has stopped and the door opens</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3. Allow any passengers to get off</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4. Don't push or shove</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5.  Sit down and always wear your seatbelt where one is provided</a:t>
            </a:r>
          </a:p>
          <a:p>
            <a:endParaRPr lang="en-GB" b="1" dirty="0" smtClean="0">
              <a:solidFill>
                <a:schemeClr val="accent1">
                  <a:lumMod val="50000"/>
                </a:schemeClr>
              </a:solidFill>
              <a:latin typeface="Arial" charset="0"/>
            </a:endParaRPr>
          </a:p>
          <a:p>
            <a:endParaRPr lang="en-GB" b="1" dirty="0" smtClean="0">
              <a:solidFill>
                <a:schemeClr val="accent1">
                  <a:lumMod val="50000"/>
                </a:schemeClr>
              </a:solidFill>
              <a:latin typeface="Arial" charset="0"/>
            </a:endParaRPr>
          </a:p>
          <a:p>
            <a:endParaRPr lang="en-GB" b="1" dirty="0" smtClean="0">
              <a:solidFill>
                <a:schemeClr val="accent1">
                  <a:lumMod val="50000"/>
                </a:schemeClr>
              </a:solidFill>
              <a:latin typeface="Arial" charset="0"/>
            </a:endParaRPr>
          </a:p>
        </p:txBody>
      </p:sp>
      <p:sp>
        <p:nvSpPr>
          <p:cNvPr id="6" name="TextBox 8"/>
          <p:cNvSpPr txBox="1">
            <a:spLocks noChangeArrowheads="1"/>
          </p:cNvSpPr>
          <p:nvPr/>
        </p:nvSpPr>
        <p:spPr bwMode="auto">
          <a:xfrm>
            <a:off x="4644008" y="1844824"/>
            <a:ext cx="4140968" cy="3693319"/>
          </a:xfrm>
          <a:prstGeom prst="rect">
            <a:avLst/>
          </a:prstGeom>
          <a:noFill/>
          <a:ln w="9525">
            <a:noFill/>
            <a:miter lim="800000"/>
            <a:headEnd/>
            <a:tailEnd/>
          </a:ln>
        </p:spPr>
        <p:txBody>
          <a:bodyPr wrap="square">
            <a:spAutoFit/>
          </a:bodyPr>
          <a:lstStyle/>
          <a:p>
            <a:r>
              <a:rPr lang="en-GB" b="1" dirty="0" smtClean="0">
                <a:solidFill>
                  <a:schemeClr val="accent1">
                    <a:lumMod val="50000"/>
                  </a:schemeClr>
                </a:solidFill>
                <a:latin typeface="Arial" charset="0"/>
              </a:rPr>
              <a:t>6. Store your bags safely</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7. Don’t distract the driver</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8. Give your seat up for the elderly and disabled </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9. Wait until the bus has stopped before removing your seatbelt and leaving your seat</a:t>
            </a:r>
          </a:p>
          <a:p>
            <a:endParaRPr lang="en-GB" b="1" dirty="0" smtClean="0">
              <a:solidFill>
                <a:schemeClr val="accent1">
                  <a:lumMod val="50000"/>
                </a:schemeClr>
              </a:solidFill>
              <a:latin typeface="Arial" charset="0"/>
            </a:endParaRPr>
          </a:p>
          <a:p>
            <a:r>
              <a:rPr lang="en-GB" b="1" dirty="0" smtClean="0">
                <a:solidFill>
                  <a:schemeClr val="accent1">
                    <a:lumMod val="50000"/>
                  </a:schemeClr>
                </a:solidFill>
                <a:latin typeface="Arial" charset="0"/>
              </a:rPr>
              <a:t>10. Never walk out in front of, or behind, the bus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3528" y="764704"/>
            <a:ext cx="8820472" cy="584775"/>
          </a:xfrm>
          <a:prstGeom prst="rect">
            <a:avLst/>
          </a:prstGeom>
          <a:noFill/>
        </p:spPr>
        <p:txBody>
          <a:bodyPr wrap="square" rtlCol="0">
            <a:spAutoFit/>
          </a:bodyPr>
          <a:lstStyle/>
          <a:p>
            <a:r>
              <a:rPr lang="en-GB" sz="3200" b="1" dirty="0" smtClean="0">
                <a:solidFill>
                  <a:schemeClr val="accent1">
                    <a:lumMod val="50000"/>
                  </a:schemeClr>
                </a:solidFill>
                <a:cs typeface="Arial" pitchFamily="34" charset="0"/>
              </a:rPr>
              <a:t>Your Journey to the Bus Stop</a:t>
            </a:r>
            <a:endParaRPr lang="en-GB" sz="3200" b="1" dirty="0">
              <a:solidFill>
                <a:schemeClr val="accent1">
                  <a:lumMod val="50000"/>
                </a:schemeClr>
              </a:solidFill>
              <a:cs typeface="Arial" pitchFamily="34" charset="0"/>
            </a:endParaRPr>
          </a:p>
        </p:txBody>
      </p:sp>
      <p:sp>
        <p:nvSpPr>
          <p:cNvPr id="7" name="TextBox 6"/>
          <p:cNvSpPr txBox="1"/>
          <p:nvPr/>
        </p:nvSpPr>
        <p:spPr>
          <a:xfrm>
            <a:off x="395536" y="1772816"/>
            <a:ext cx="7848872" cy="2492990"/>
          </a:xfrm>
          <a:prstGeom prst="rect">
            <a:avLst/>
          </a:prstGeom>
          <a:noFill/>
        </p:spPr>
        <p:txBody>
          <a:bodyPr wrap="square" rtlCol="0">
            <a:spAutoFit/>
          </a:bodyPr>
          <a:lstStyle/>
          <a:p>
            <a:pPr>
              <a:spcBef>
                <a:spcPct val="50000"/>
              </a:spcBef>
              <a:buFont typeface="Arial" pitchFamily="34" charset="0"/>
              <a:buChar char="•"/>
            </a:pPr>
            <a:r>
              <a:rPr lang="en-GB" sz="2400" b="1" dirty="0" smtClean="0">
                <a:solidFill>
                  <a:schemeClr val="accent1">
                    <a:lumMod val="50000"/>
                  </a:schemeClr>
                </a:solidFill>
                <a:latin typeface="Calibri" pitchFamily="34" charset="0"/>
              </a:rPr>
              <a:t> </a:t>
            </a:r>
            <a:r>
              <a:rPr lang="en-GB" sz="2400" b="1" dirty="0" smtClean="0">
                <a:solidFill>
                  <a:schemeClr val="accent1">
                    <a:lumMod val="50000"/>
                  </a:schemeClr>
                </a:solidFill>
                <a:latin typeface="Calibri" pitchFamily="34" charset="0"/>
                <a:cs typeface="Arial" pitchFamily="34" charset="0"/>
              </a:rPr>
              <a:t>Always use the footpath, where available</a:t>
            </a:r>
          </a:p>
          <a:p>
            <a:pPr>
              <a:spcBef>
                <a:spcPct val="50000"/>
              </a:spcBef>
              <a:buFont typeface="Arial" pitchFamily="34" charset="0"/>
              <a:buChar char="•"/>
            </a:pPr>
            <a:r>
              <a:rPr lang="en-GB" sz="2400" b="1" dirty="0" smtClean="0">
                <a:solidFill>
                  <a:schemeClr val="accent1">
                    <a:lumMod val="50000"/>
                  </a:schemeClr>
                </a:solidFill>
                <a:latin typeface="Calibri" pitchFamily="34" charset="0"/>
                <a:cs typeface="Arial" pitchFamily="34" charset="0"/>
              </a:rPr>
              <a:t> Walk on the inside of the footpath, away from traffic</a:t>
            </a:r>
          </a:p>
          <a:p>
            <a:pPr>
              <a:spcBef>
                <a:spcPct val="50000"/>
              </a:spcBef>
              <a:buFont typeface="Arial" pitchFamily="34" charset="0"/>
              <a:buChar char="•"/>
            </a:pPr>
            <a:r>
              <a:rPr lang="en-GB" sz="2400" b="1" dirty="0" smtClean="0">
                <a:solidFill>
                  <a:schemeClr val="accent1">
                    <a:lumMod val="50000"/>
                  </a:schemeClr>
                </a:solidFill>
                <a:latin typeface="Calibri" pitchFamily="34" charset="0"/>
                <a:cs typeface="Arial" pitchFamily="34" charset="0"/>
              </a:rPr>
              <a:t> If there is no footpath available, walk on the right hand side of the road, facing oncoming traffic </a:t>
            </a:r>
          </a:p>
          <a:p>
            <a:pPr>
              <a:spcBef>
                <a:spcPct val="50000"/>
              </a:spcBef>
              <a:buFont typeface="Arial" pitchFamily="34" charset="0"/>
              <a:buChar char="•"/>
            </a:pPr>
            <a:r>
              <a:rPr lang="en-GB" sz="2400" b="1" dirty="0" smtClean="0">
                <a:solidFill>
                  <a:schemeClr val="accent1">
                    <a:lumMod val="50000"/>
                  </a:schemeClr>
                </a:solidFill>
                <a:latin typeface="Calibri" pitchFamily="34" charset="0"/>
                <a:cs typeface="Arial" pitchFamily="34" charset="0"/>
              </a:rPr>
              <a:t> If you have to cross any road, use the Green Cross Code!</a:t>
            </a:r>
            <a:endParaRPr lang="en-GB" sz="2400" b="1" dirty="0" smtClean="0">
              <a:solidFill>
                <a:schemeClr val="accent1">
                  <a:lumMod val="50000"/>
                </a:schemeClr>
              </a:solidFill>
              <a:latin typeface="Calibri" pitchFamily="34" charset="0"/>
              <a:cs typeface="Arial" pitchFamily="34" charset="0"/>
            </a:endParaRPr>
          </a:p>
        </p:txBody>
      </p:sp>
      <p:pic>
        <p:nvPicPr>
          <p:cNvPr id="1027" name="Picture 3"/>
          <p:cNvPicPr>
            <a:picLocks noChangeAspect="1" noChangeArrowheads="1"/>
          </p:cNvPicPr>
          <p:nvPr/>
        </p:nvPicPr>
        <p:blipFill>
          <a:blip r:embed="rId4" cstate="print"/>
          <a:srcRect l="30712" t="43922" r="52132" b="32453"/>
          <a:stretch>
            <a:fillRect/>
          </a:stretch>
        </p:blipFill>
        <p:spPr bwMode="auto">
          <a:xfrm>
            <a:off x="5148064" y="4653136"/>
            <a:ext cx="2232248" cy="172819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28779" t="62015" r="57385" b="19282"/>
          <a:stretch>
            <a:fillRect/>
          </a:stretch>
        </p:blipFill>
        <p:spPr bwMode="auto">
          <a:xfrm>
            <a:off x="1763688" y="4653136"/>
            <a:ext cx="2232248" cy="1696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4" cstate="print"/>
          <a:srcRect l="20865" t="28363" r="46425" b="25531"/>
          <a:stretch>
            <a:fillRect/>
          </a:stretch>
        </p:blipFill>
        <p:spPr bwMode="auto">
          <a:xfrm>
            <a:off x="467544" y="2420888"/>
            <a:ext cx="3816424" cy="3024336"/>
          </a:xfrm>
          <a:prstGeom prst="rect">
            <a:avLst/>
          </a:prstGeom>
          <a:noFill/>
          <a:ln w="9525">
            <a:noFill/>
            <a:miter lim="800000"/>
            <a:headEnd/>
            <a:tailEnd/>
          </a:ln>
        </p:spPr>
      </p:pic>
      <p:sp>
        <p:nvSpPr>
          <p:cNvPr id="5" name="Text Box 2"/>
          <p:cNvSpPr txBox="1">
            <a:spLocks noChangeArrowheads="1"/>
          </p:cNvSpPr>
          <p:nvPr/>
        </p:nvSpPr>
        <p:spPr bwMode="auto">
          <a:xfrm>
            <a:off x="457200" y="836712"/>
            <a:ext cx="8686800" cy="641350"/>
          </a:xfrm>
          <a:prstGeom prst="rect">
            <a:avLst/>
          </a:prstGeom>
          <a:noFill/>
          <a:ln w="9525">
            <a:noFill/>
            <a:miter lim="800000"/>
            <a:headEnd/>
            <a:tailEnd/>
          </a:ln>
        </p:spPr>
        <p:txBody>
          <a:bodyPr>
            <a:spAutoFit/>
          </a:bodyPr>
          <a:lstStyle/>
          <a:p>
            <a:pPr>
              <a:spcBef>
                <a:spcPct val="50000"/>
              </a:spcBef>
            </a:pPr>
            <a:r>
              <a:rPr lang="en-US" sz="3600" b="1" dirty="0">
                <a:solidFill>
                  <a:schemeClr val="accent1">
                    <a:lumMod val="50000"/>
                  </a:schemeClr>
                </a:solidFill>
                <a:latin typeface="Arial" pitchFamily="34" charset="0"/>
                <a:cs typeface="Arial" pitchFamily="34" charset="0"/>
              </a:rPr>
              <a:t>Crossing the road</a:t>
            </a:r>
            <a:endParaRPr lang="en-US" dirty="0">
              <a:solidFill>
                <a:schemeClr val="accent1">
                  <a:lumMod val="50000"/>
                </a:schemeClr>
              </a:solidFill>
              <a:latin typeface="Arial" pitchFamily="34" charset="0"/>
              <a:cs typeface="Arial" pitchFamily="34" charset="0"/>
            </a:endParaRPr>
          </a:p>
        </p:txBody>
      </p:sp>
      <p:sp>
        <p:nvSpPr>
          <p:cNvPr id="6" name="Text Box 3"/>
          <p:cNvSpPr txBox="1">
            <a:spLocks noChangeArrowheads="1"/>
          </p:cNvSpPr>
          <p:nvPr/>
        </p:nvSpPr>
        <p:spPr bwMode="auto">
          <a:xfrm>
            <a:off x="4572000" y="2276872"/>
            <a:ext cx="4572000" cy="3939540"/>
          </a:xfrm>
          <a:prstGeom prst="rect">
            <a:avLst/>
          </a:prstGeom>
          <a:noFill/>
          <a:ln w="9525">
            <a:noFill/>
            <a:miter lim="800000"/>
            <a:headEnd/>
            <a:tailEnd/>
          </a:ln>
        </p:spPr>
        <p:txBody>
          <a:bodyPr>
            <a:spAutoFit/>
          </a:bodyPr>
          <a:lstStyle/>
          <a:p>
            <a:pPr algn="l">
              <a:spcBef>
                <a:spcPct val="50000"/>
              </a:spcBef>
            </a:pPr>
            <a:r>
              <a:rPr lang="en-US" sz="2000" dirty="0">
                <a:solidFill>
                  <a:schemeClr val="accent1">
                    <a:lumMod val="50000"/>
                  </a:schemeClr>
                </a:solidFill>
                <a:latin typeface="Arial" pitchFamily="34" charset="0"/>
                <a:cs typeface="Arial" pitchFamily="34" charset="0"/>
              </a:rPr>
              <a:t>First, find a safe place to cross</a:t>
            </a:r>
          </a:p>
          <a:p>
            <a:pPr algn="l">
              <a:spcBef>
                <a:spcPct val="50000"/>
              </a:spcBef>
            </a:pPr>
            <a:r>
              <a:rPr lang="en-US" sz="2000" dirty="0">
                <a:solidFill>
                  <a:schemeClr val="accent1">
                    <a:lumMod val="50000"/>
                  </a:schemeClr>
                </a:solidFill>
                <a:latin typeface="Arial" pitchFamily="34" charset="0"/>
                <a:cs typeface="Arial" pitchFamily="34" charset="0"/>
              </a:rPr>
              <a:t>Stop just before you get to </a:t>
            </a:r>
            <a:br>
              <a:rPr lang="en-US" sz="2000" dirty="0">
                <a:solidFill>
                  <a:schemeClr val="accent1">
                    <a:lumMod val="50000"/>
                  </a:schemeClr>
                </a:solidFill>
                <a:latin typeface="Arial" pitchFamily="34" charset="0"/>
                <a:cs typeface="Arial" pitchFamily="34" charset="0"/>
              </a:rPr>
            </a:br>
            <a:r>
              <a:rPr lang="en-US" sz="2000" dirty="0">
                <a:solidFill>
                  <a:schemeClr val="accent1">
                    <a:lumMod val="50000"/>
                  </a:schemeClr>
                </a:solidFill>
                <a:latin typeface="Arial" pitchFamily="34" charset="0"/>
                <a:cs typeface="Arial" pitchFamily="34" charset="0"/>
              </a:rPr>
              <a:t>the </a:t>
            </a:r>
            <a:r>
              <a:rPr lang="en-US" sz="2000" dirty="0" err="1">
                <a:solidFill>
                  <a:schemeClr val="accent1">
                    <a:lumMod val="50000"/>
                  </a:schemeClr>
                </a:solidFill>
                <a:latin typeface="Arial" pitchFamily="34" charset="0"/>
                <a:cs typeface="Arial" pitchFamily="34" charset="0"/>
              </a:rPr>
              <a:t>kerb</a:t>
            </a:r>
            <a:endParaRPr lang="en-US" sz="2000" dirty="0">
              <a:solidFill>
                <a:schemeClr val="accent1">
                  <a:lumMod val="50000"/>
                </a:schemeClr>
              </a:solidFill>
              <a:latin typeface="Arial" pitchFamily="34" charset="0"/>
              <a:cs typeface="Arial" pitchFamily="34" charset="0"/>
            </a:endParaRPr>
          </a:p>
          <a:p>
            <a:pPr algn="l">
              <a:spcBef>
                <a:spcPct val="50000"/>
              </a:spcBef>
            </a:pPr>
            <a:r>
              <a:rPr lang="en-US" sz="2000" dirty="0">
                <a:solidFill>
                  <a:schemeClr val="accent1">
                    <a:lumMod val="50000"/>
                  </a:schemeClr>
                </a:solidFill>
                <a:latin typeface="Arial" pitchFamily="34" charset="0"/>
                <a:cs typeface="Arial" pitchFamily="34" charset="0"/>
              </a:rPr>
              <a:t>Look all around for traffic </a:t>
            </a:r>
            <a:br>
              <a:rPr lang="en-US" sz="2000" dirty="0">
                <a:solidFill>
                  <a:schemeClr val="accent1">
                    <a:lumMod val="50000"/>
                  </a:schemeClr>
                </a:solidFill>
                <a:latin typeface="Arial" pitchFamily="34" charset="0"/>
                <a:cs typeface="Arial" pitchFamily="34" charset="0"/>
              </a:rPr>
            </a:br>
            <a:r>
              <a:rPr lang="en-US" sz="2000" dirty="0">
                <a:solidFill>
                  <a:schemeClr val="accent1">
                    <a:lumMod val="50000"/>
                  </a:schemeClr>
                </a:solidFill>
                <a:latin typeface="Arial" pitchFamily="34" charset="0"/>
                <a:cs typeface="Arial" pitchFamily="34" charset="0"/>
              </a:rPr>
              <a:t>and listen</a:t>
            </a:r>
          </a:p>
          <a:p>
            <a:pPr algn="l">
              <a:spcBef>
                <a:spcPct val="50000"/>
              </a:spcBef>
            </a:pPr>
            <a:r>
              <a:rPr lang="en-US" sz="2000" dirty="0">
                <a:solidFill>
                  <a:schemeClr val="accent1">
                    <a:lumMod val="50000"/>
                  </a:schemeClr>
                </a:solidFill>
                <a:latin typeface="Arial" pitchFamily="34" charset="0"/>
                <a:cs typeface="Arial" pitchFamily="34" charset="0"/>
              </a:rPr>
              <a:t>If traffic is coming, let it pass</a:t>
            </a:r>
          </a:p>
          <a:p>
            <a:pPr algn="l">
              <a:spcBef>
                <a:spcPct val="50000"/>
              </a:spcBef>
            </a:pPr>
            <a:r>
              <a:rPr lang="en-US" sz="2000" dirty="0">
                <a:solidFill>
                  <a:schemeClr val="accent1">
                    <a:lumMod val="50000"/>
                  </a:schemeClr>
                </a:solidFill>
                <a:latin typeface="Arial" pitchFamily="34" charset="0"/>
                <a:cs typeface="Arial" pitchFamily="34" charset="0"/>
              </a:rPr>
              <a:t>When it is safe, go straight across the road - do not run</a:t>
            </a:r>
          </a:p>
          <a:p>
            <a:pPr algn="l">
              <a:spcBef>
                <a:spcPct val="50000"/>
              </a:spcBef>
            </a:pPr>
            <a:r>
              <a:rPr lang="en-US" sz="2000" dirty="0">
                <a:solidFill>
                  <a:schemeClr val="accent1">
                    <a:lumMod val="50000"/>
                  </a:schemeClr>
                </a:solidFill>
                <a:latin typeface="Arial" pitchFamily="34" charset="0"/>
                <a:cs typeface="Arial" pitchFamily="34" charset="0"/>
              </a:rPr>
              <a:t>Keep looking and listening while you cross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146" name="Picture 2"/>
          <p:cNvPicPr>
            <a:picLocks noChangeAspect="1" noChangeArrowheads="1"/>
          </p:cNvPicPr>
          <p:nvPr/>
        </p:nvPicPr>
        <p:blipFill>
          <a:blip r:embed="rId4" cstate="print"/>
          <a:srcRect l="14389" t="16360" r="14218" b="16704"/>
          <a:stretch>
            <a:fillRect/>
          </a:stretch>
        </p:blipFill>
        <p:spPr bwMode="auto">
          <a:xfrm>
            <a:off x="611559" y="2125041"/>
            <a:ext cx="7937823" cy="4184279"/>
          </a:xfrm>
          <a:prstGeom prst="rect">
            <a:avLst/>
          </a:prstGeom>
          <a:noFill/>
          <a:ln w="9525">
            <a:noFill/>
            <a:miter lim="800000"/>
            <a:headEnd/>
            <a:tailEnd/>
          </a:ln>
        </p:spPr>
      </p:pic>
      <p:sp>
        <p:nvSpPr>
          <p:cNvPr id="4" name="Text Box 5"/>
          <p:cNvSpPr txBox="1">
            <a:spLocks noChangeArrowheads="1"/>
          </p:cNvSpPr>
          <p:nvPr/>
        </p:nvSpPr>
        <p:spPr bwMode="auto">
          <a:xfrm>
            <a:off x="304800" y="764704"/>
            <a:ext cx="8839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a:solidFill>
                  <a:schemeClr val="accent1">
                    <a:lumMod val="50000"/>
                  </a:schemeClr>
                </a:solidFill>
              </a:rPr>
              <a:t>Dangerous places to cross</a:t>
            </a:r>
            <a:endParaRPr lang="en-US" sz="3600" dirty="0">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7170" name="Picture 2"/>
          <p:cNvPicPr>
            <a:picLocks noChangeAspect="1" noChangeArrowheads="1"/>
          </p:cNvPicPr>
          <p:nvPr/>
        </p:nvPicPr>
        <p:blipFill>
          <a:blip r:embed="rId4" cstate="print"/>
          <a:srcRect l="14389" t="16360" r="14218" b="17688"/>
          <a:stretch>
            <a:fillRect/>
          </a:stretch>
        </p:blipFill>
        <p:spPr bwMode="auto">
          <a:xfrm>
            <a:off x="755576" y="2204864"/>
            <a:ext cx="7885384" cy="4095510"/>
          </a:xfrm>
          <a:prstGeom prst="rect">
            <a:avLst/>
          </a:prstGeom>
          <a:noFill/>
          <a:ln w="9525">
            <a:noFill/>
            <a:miter lim="800000"/>
            <a:headEnd/>
            <a:tailEnd/>
          </a:ln>
        </p:spPr>
      </p:pic>
      <p:sp>
        <p:nvSpPr>
          <p:cNvPr id="4" name="Text Box 5"/>
          <p:cNvSpPr txBox="1">
            <a:spLocks noChangeArrowheads="1"/>
          </p:cNvSpPr>
          <p:nvPr/>
        </p:nvSpPr>
        <p:spPr bwMode="auto">
          <a:xfrm>
            <a:off x="304800" y="764704"/>
            <a:ext cx="8839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chemeClr val="accent1">
                    <a:lumMod val="50000"/>
                  </a:schemeClr>
                </a:solidFill>
              </a:rPr>
              <a:t>Distractions</a:t>
            </a:r>
            <a:endParaRPr lang="en-US" sz="3600" dirty="0">
              <a:solidFill>
                <a:schemeClr val="accent1">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5"/>
          <p:cNvSpPr txBox="1">
            <a:spLocks noChangeArrowheads="1"/>
          </p:cNvSpPr>
          <p:nvPr/>
        </p:nvSpPr>
        <p:spPr bwMode="auto">
          <a:xfrm>
            <a:off x="304800" y="836712"/>
            <a:ext cx="8839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chemeClr val="accent1">
                    <a:lumMod val="50000"/>
                  </a:schemeClr>
                </a:solidFill>
              </a:rPr>
              <a:t>At the Bus Stop</a:t>
            </a:r>
            <a:endParaRPr lang="en-US" sz="3600" dirty="0">
              <a:solidFill>
                <a:schemeClr val="accent1">
                  <a:lumMod val="50000"/>
                </a:schemeClr>
              </a:solidFill>
            </a:endParaRPr>
          </a:p>
        </p:txBody>
      </p:sp>
      <p:sp>
        <p:nvSpPr>
          <p:cNvPr id="4" name="TextBox 3"/>
          <p:cNvSpPr txBox="1"/>
          <p:nvPr/>
        </p:nvSpPr>
        <p:spPr>
          <a:xfrm>
            <a:off x="395536" y="1916832"/>
            <a:ext cx="7848872" cy="3693319"/>
          </a:xfrm>
          <a:prstGeom prst="rect">
            <a:avLst/>
          </a:prstGeom>
          <a:noFill/>
        </p:spPr>
        <p:txBody>
          <a:bodyPr wrap="square" rtlCol="0">
            <a:spAutoFit/>
          </a:bodyPr>
          <a:lstStyle/>
          <a:p>
            <a:r>
              <a:rPr lang="en-GB" b="1" dirty="0" smtClean="0">
                <a:solidFill>
                  <a:schemeClr val="accent1">
                    <a:lumMod val="50000"/>
                  </a:schemeClr>
                </a:solidFill>
                <a:latin typeface="Arial" pitchFamily="34" charset="0"/>
                <a:cs typeface="Arial" pitchFamily="34" charset="0"/>
              </a:rPr>
              <a:t>Make sure you have your bus money and/or pass</a:t>
            </a:r>
            <a:endParaRPr lang="en-GB" dirty="0" smtClean="0">
              <a:solidFill>
                <a:schemeClr val="accent1">
                  <a:lumMod val="50000"/>
                </a:schemeClr>
              </a:solidFill>
              <a:latin typeface="Arial" pitchFamily="34" charset="0"/>
              <a:cs typeface="Arial" pitchFamily="34" charset="0"/>
            </a:endParaRPr>
          </a:p>
          <a:p>
            <a:endParaRPr lang="en-GB" dirty="0" smtClean="0">
              <a:solidFill>
                <a:schemeClr val="accent1">
                  <a:lumMod val="50000"/>
                </a:schemeClr>
              </a:solidFill>
              <a:latin typeface="Arial" pitchFamily="34" charset="0"/>
              <a:cs typeface="Arial" pitchFamily="34" charset="0"/>
            </a:endParaRPr>
          </a:p>
          <a:p>
            <a:r>
              <a:rPr lang="en-GB" b="1" dirty="0" smtClean="0">
                <a:solidFill>
                  <a:schemeClr val="accent1">
                    <a:lumMod val="50000"/>
                  </a:schemeClr>
                </a:solidFill>
                <a:latin typeface="Arial" pitchFamily="34" charset="0"/>
                <a:cs typeface="Arial" pitchFamily="34" charset="0"/>
              </a:rPr>
              <a:t>Stand well back from the kerb particularly as the </a:t>
            </a:r>
          </a:p>
          <a:p>
            <a:r>
              <a:rPr lang="en-GB" b="1" dirty="0" smtClean="0">
                <a:solidFill>
                  <a:schemeClr val="accent1">
                    <a:lumMod val="50000"/>
                  </a:schemeClr>
                </a:solidFill>
                <a:latin typeface="Arial" pitchFamily="34" charset="0"/>
                <a:cs typeface="Arial" pitchFamily="34" charset="0"/>
              </a:rPr>
              <a:t>bus pulls into the bus stop. </a:t>
            </a:r>
            <a:endParaRPr lang="en-GB" dirty="0" smtClean="0">
              <a:solidFill>
                <a:schemeClr val="accent1">
                  <a:lumMod val="50000"/>
                </a:schemeClr>
              </a:solidFill>
              <a:latin typeface="Arial" pitchFamily="34" charset="0"/>
              <a:cs typeface="Arial" pitchFamily="34" charset="0"/>
            </a:endParaRPr>
          </a:p>
          <a:p>
            <a:endParaRPr lang="en-GB" dirty="0" smtClean="0">
              <a:solidFill>
                <a:schemeClr val="accent1">
                  <a:lumMod val="50000"/>
                </a:schemeClr>
              </a:solidFill>
              <a:latin typeface="Arial" pitchFamily="34" charset="0"/>
              <a:cs typeface="Arial" pitchFamily="34" charset="0"/>
            </a:endParaRPr>
          </a:p>
          <a:p>
            <a:r>
              <a:rPr lang="en-GB" b="1" dirty="0" smtClean="0">
                <a:solidFill>
                  <a:schemeClr val="accent1">
                    <a:lumMod val="50000"/>
                  </a:schemeClr>
                </a:solidFill>
                <a:latin typeface="Arial" pitchFamily="34" charset="0"/>
                <a:cs typeface="Arial" pitchFamily="34" charset="0"/>
              </a:rPr>
              <a:t>Don’t mess around with your friends. </a:t>
            </a:r>
          </a:p>
          <a:p>
            <a:endParaRPr lang="en-GB" b="1" dirty="0" smtClean="0">
              <a:solidFill>
                <a:schemeClr val="accent1">
                  <a:lumMod val="50000"/>
                </a:schemeClr>
              </a:solidFill>
              <a:latin typeface="Arial" pitchFamily="34" charset="0"/>
              <a:cs typeface="Arial" pitchFamily="34" charset="0"/>
            </a:endParaRPr>
          </a:p>
          <a:p>
            <a:r>
              <a:rPr lang="en-GB" b="1" dirty="0" smtClean="0">
                <a:solidFill>
                  <a:schemeClr val="accent1">
                    <a:lumMod val="50000"/>
                  </a:schemeClr>
                </a:solidFill>
                <a:latin typeface="Arial" pitchFamily="34" charset="0"/>
                <a:cs typeface="Arial" pitchFamily="34" charset="0"/>
              </a:rPr>
              <a:t>If you’re listening to music or using your phone </a:t>
            </a:r>
          </a:p>
          <a:p>
            <a:r>
              <a:rPr lang="en-GB" b="1" dirty="0" smtClean="0">
                <a:solidFill>
                  <a:schemeClr val="accent1">
                    <a:lumMod val="50000"/>
                  </a:schemeClr>
                </a:solidFill>
                <a:latin typeface="Arial" pitchFamily="34" charset="0"/>
                <a:cs typeface="Arial" pitchFamily="34" charset="0"/>
              </a:rPr>
              <a:t>while you wait for the bus. Stop using it as the </a:t>
            </a:r>
          </a:p>
          <a:p>
            <a:r>
              <a:rPr lang="en-GB" b="1" dirty="0" smtClean="0">
                <a:solidFill>
                  <a:schemeClr val="accent1">
                    <a:lumMod val="50000"/>
                  </a:schemeClr>
                </a:solidFill>
                <a:latin typeface="Arial" pitchFamily="34" charset="0"/>
                <a:cs typeface="Arial" pitchFamily="34" charset="0"/>
              </a:rPr>
              <a:t>bus approaches. </a:t>
            </a:r>
          </a:p>
          <a:p>
            <a:endParaRPr lang="en-GB" b="1" dirty="0" smtClean="0">
              <a:solidFill>
                <a:schemeClr val="accent1">
                  <a:lumMod val="50000"/>
                </a:schemeClr>
              </a:solidFill>
              <a:latin typeface="Arial" pitchFamily="34" charset="0"/>
              <a:cs typeface="Arial" pitchFamily="34" charset="0"/>
            </a:endParaRPr>
          </a:p>
          <a:p>
            <a:r>
              <a:rPr lang="en-GB" b="1" dirty="0" smtClean="0">
                <a:solidFill>
                  <a:schemeClr val="accent1">
                    <a:lumMod val="50000"/>
                  </a:schemeClr>
                </a:solidFill>
                <a:latin typeface="Arial" charset="0"/>
              </a:rPr>
              <a:t>When the bus arrives don’t push or rush to get on </a:t>
            </a:r>
          </a:p>
          <a:p>
            <a:r>
              <a:rPr lang="en-GB" b="1" dirty="0" smtClean="0">
                <a:solidFill>
                  <a:schemeClr val="accent1">
                    <a:lumMod val="50000"/>
                  </a:schemeClr>
                </a:solidFill>
                <a:latin typeface="Arial" charset="0"/>
              </a:rPr>
              <a:t>the bus - let other passengers get off the bus first.</a:t>
            </a:r>
            <a:endParaRPr lang="en-GB" b="1" dirty="0">
              <a:solidFill>
                <a:schemeClr val="accent1">
                  <a:lumMod val="50000"/>
                </a:schemeClr>
              </a:solidFill>
              <a:latin typeface="Arial" charset="0"/>
            </a:endParaRPr>
          </a:p>
        </p:txBody>
      </p:sp>
      <p:pic>
        <p:nvPicPr>
          <p:cNvPr id="5" name="Picture 3"/>
          <p:cNvPicPr>
            <a:picLocks noChangeAspect="1" noChangeArrowheads="1"/>
          </p:cNvPicPr>
          <p:nvPr/>
        </p:nvPicPr>
        <p:blipFill>
          <a:blip r:embed="rId4" cstate="print"/>
          <a:srcRect l="20668" t="19485" r="46126" b="41141"/>
          <a:stretch>
            <a:fillRect/>
          </a:stretch>
        </p:blipFill>
        <p:spPr bwMode="auto">
          <a:xfrm rot="20689987">
            <a:off x="6251412" y="2562517"/>
            <a:ext cx="2396245" cy="1597497"/>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l="40592" t="36219" r="22328" b="24407"/>
          <a:stretch>
            <a:fillRect/>
          </a:stretch>
        </p:blipFill>
        <p:spPr bwMode="auto">
          <a:xfrm>
            <a:off x="6372200" y="4221088"/>
            <a:ext cx="2171041"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Box 5"/>
          <p:cNvSpPr txBox="1">
            <a:spLocks noChangeArrowheads="1"/>
          </p:cNvSpPr>
          <p:nvPr/>
        </p:nvSpPr>
        <p:spPr bwMode="auto">
          <a:xfrm>
            <a:off x="304800" y="764704"/>
            <a:ext cx="8839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chemeClr val="accent1">
                    <a:lumMod val="50000"/>
                  </a:schemeClr>
                </a:solidFill>
              </a:rPr>
              <a:t>Winking Bus Lights</a:t>
            </a:r>
            <a:endParaRPr lang="en-US" sz="3600" dirty="0">
              <a:solidFill>
                <a:schemeClr val="accent1">
                  <a:lumMod val="50000"/>
                </a:schemeClr>
              </a:solidFill>
            </a:endParaRPr>
          </a:p>
        </p:txBody>
      </p:sp>
      <p:sp>
        <p:nvSpPr>
          <p:cNvPr id="4" name="TextBox 3"/>
          <p:cNvSpPr txBox="1"/>
          <p:nvPr/>
        </p:nvSpPr>
        <p:spPr>
          <a:xfrm>
            <a:off x="683568" y="2060848"/>
            <a:ext cx="3960440" cy="3108543"/>
          </a:xfrm>
          <a:prstGeom prst="rect">
            <a:avLst/>
          </a:prstGeom>
          <a:noFill/>
        </p:spPr>
        <p:txBody>
          <a:bodyPr wrap="square" rtlCol="0">
            <a:spAutoFit/>
          </a:bodyPr>
          <a:lstStyle/>
          <a:p>
            <a:pPr algn="ctr"/>
            <a:r>
              <a:rPr lang="en-GB" sz="2800" b="1" dirty="0" smtClean="0">
                <a:solidFill>
                  <a:schemeClr val="accent1">
                    <a:lumMod val="50000"/>
                  </a:schemeClr>
                </a:solidFill>
              </a:rPr>
              <a:t>All school buses must be </a:t>
            </a:r>
          </a:p>
          <a:p>
            <a:pPr algn="ctr"/>
            <a:r>
              <a:rPr lang="en-GB" sz="2800" b="1" dirty="0" smtClean="0">
                <a:solidFill>
                  <a:schemeClr val="accent1">
                    <a:lumMod val="50000"/>
                  </a:schemeClr>
                </a:solidFill>
              </a:rPr>
              <a:t>fitted with winking lights</a:t>
            </a:r>
          </a:p>
          <a:p>
            <a:pPr algn="ctr"/>
            <a:endParaRPr lang="en-GB" sz="2800" b="1" dirty="0" smtClean="0">
              <a:solidFill>
                <a:schemeClr val="accent1">
                  <a:lumMod val="50000"/>
                </a:schemeClr>
              </a:solidFill>
            </a:endParaRPr>
          </a:p>
          <a:p>
            <a:pPr algn="ctr"/>
            <a:r>
              <a:rPr lang="en-GB" sz="2800" b="1" dirty="0" smtClean="0">
                <a:solidFill>
                  <a:schemeClr val="accent1">
                    <a:lumMod val="50000"/>
                  </a:schemeClr>
                </a:solidFill>
              </a:rPr>
              <a:t>This shows other drivers that the bus is loading/unloading passengers </a:t>
            </a:r>
            <a:endParaRPr lang="en-GB" sz="2800" b="1" dirty="0" smtClean="0">
              <a:solidFill>
                <a:schemeClr val="accent1">
                  <a:lumMod val="50000"/>
                </a:schemeClr>
              </a:solidFill>
            </a:endParaRPr>
          </a:p>
        </p:txBody>
      </p:sp>
      <p:pic>
        <p:nvPicPr>
          <p:cNvPr id="2050" name="Picture 2"/>
          <p:cNvPicPr>
            <a:picLocks noChangeAspect="1" noChangeArrowheads="1"/>
          </p:cNvPicPr>
          <p:nvPr/>
        </p:nvPicPr>
        <p:blipFill>
          <a:blip r:embed="rId4" cstate="print"/>
          <a:srcRect l="64471" t="42938" r="23907" b="32453"/>
          <a:stretch>
            <a:fillRect/>
          </a:stretch>
        </p:blipFill>
        <p:spPr bwMode="auto">
          <a:xfrm>
            <a:off x="5940152" y="2492896"/>
            <a:ext cx="2382025" cy="28357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 Box 5"/>
          <p:cNvSpPr txBox="1">
            <a:spLocks noChangeArrowheads="1"/>
          </p:cNvSpPr>
          <p:nvPr/>
        </p:nvSpPr>
        <p:spPr bwMode="auto">
          <a:xfrm>
            <a:off x="304800" y="764704"/>
            <a:ext cx="88392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chemeClr val="accent1">
                    <a:lumMod val="50000"/>
                  </a:schemeClr>
                </a:solidFill>
              </a:rPr>
              <a:t>On the Bus</a:t>
            </a:r>
            <a:endParaRPr lang="en-US" sz="3600" dirty="0">
              <a:solidFill>
                <a:schemeClr val="accent1">
                  <a:lumMod val="50000"/>
                </a:schemeClr>
              </a:solidFill>
            </a:endParaRPr>
          </a:p>
        </p:txBody>
      </p:sp>
      <p:pic>
        <p:nvPicPr>
          <p:cNvPr id="5" name="Picture 2"/>
          <p:cNvPicPr>
            <a:picLocks noChangeAspect="1" noChangeArrowheads="1"/>
          </p:cNvPicPr>
          <p:nvPr/>
        </p:nvPicPr>
        <p:blipFill>
          <a:blip r:embed="rId4" cstate="print"/>
          <a:srcRect l="10771"/>
          <a:stretch>
            <a:fillRect/>
          </a:stretch>
        </p:blipFill>
        <p:spPr bwMode="auto">
          <a:xfrm>
            <a:off x="5220072" y="3933056"/>
            <a:ext cx="3579314" cy="2160240"/>
          </a:xfrm>
          <a:prstGeom prst="rect">
            <a:avLst/>
          </a:prstGeom>
          <a:noFill/>
          <a:ln w="31750">
            <a:solidFill>
              <a:schemeClr val="bg1"/>
            </a:solidFill>
            <a:miter lim="800000"/>
            <a:headEnd/>
            <a:tailEnd/>
          </a:ln>
        </p:spPr>
      </p:pic>
      <p:sp>
        <p:nvSpPr>
          <p:cNvPr id="6" name="Rectangle 6"/>
          <p:cNvSpPr>
            <a:spLocks noChangeArrowheads="1"/>
          </p:cNvSpPr>
          <p:nvPr/>
        </p:nvSpPr>
        <p:spPr bwMode="auto">
          <a:xfrm>
            <a:off x="323528" y="1772816"/>
            <a:ext cx="4320480" cy="4708981"/>
          </a:xfrm>
          <a:prstGeom prst="rect">
            <a:avLst/>
          </a:prstGeom>
          <a:noFill/>
          <a:ln w="9525">
            <a:noFill/>
            <a:miter lim="800000"/>
            <a:headEnd/>
            <a:tailEnd/>
          </a:ln>
        </p:spPr>
        <p:txBody>
          <a:bodyPr wrap="square">
            <a:spAutoFit/>
          </a:bodyPr>
          <a:lstStyle/>
          <a:p>
            <a:pPr algn="ctr"/>
            <a:r>
              <a:rPr lang="en-GB" sz="2000" b="1" dirty="0" smtClean="0">
                <a:solidFill>
                  <a:schemeClr val="accent1">
                    <a:lumMod val="50000"/>
                  </a:schemeClr>
                </a:solidFill>
              </a:rPr>
              <a:t>Don’t push or shove</a:t>
            </a:r>
          </a:p>
          <a:p>
            <a:pPr algn="ctr"/>
            <a:endParaRPr lang="en-GB" sz="2000" b="1" dirty="0" smtClean="0">
              <a:solidFill>
                <a:schemeClr val="accent1">
                  <a:lumMod val="50000"/>
                </a:schemeClr>
              </a:solidFill>
            </a:endParaRPr>
          </a:p>
          <a:p>
            <a:pPr algn="ctr"/>
            <a:r>
              <a:rPr lang="en-GB" sz="2000" b="1" dirty="0" smtClean="0">
                <a:solidFill>
                  <a:schemeClr val="accent1">
                    <a:lumMod val="50000"/>
                  </a:schemeClr>
                </a:solidFill>
              </a:rPr>
              <a:t>Store your bags safely keeping the aisle clear</a:t>
            </a:r>
          </a:p>
          <a:p>
            <a:pPr algn="ctr"/>
            <a:endParaRPr lang="en-GB" sz="2000" b="1" dirty="0" smtClean="0">
              <a:solidFill>
                <a:schemeClr val="accent1">
                  <a:lumMod val="50000"/>
                </a:schemeClr>
              </a:solidFill>
            </a:endParaRPr>
          </a:p>
          <a:p>
            <a:pPr algn="ctr"/>
            <a:r>
              <a:rPr lang="en-GB" sz="2000" b="1" dirty="0" smtClean="0">
                <a:solidFill>
                  <a:schemeClr val="accent1">
                    <a:lumMod val="50000"/>
                  </a:schemeClr>
                </a:solidFill>
              </a:rPr>
              <a:t>Sit </a:t>
            </a:r>
            <a:r>
              <a:rPr lang="en-GB" sz="2000" b="1" dirty="0">
                <a:solidFill>
                  <a:schemeClr val="accent1">
                    <a:lumMod val="50000"/>
                  </a:schemeClr>
                </a:solidFill>
              </a:rPr>
              <a:t>in a seat and put on your </a:t>
            </a:r>
            <a:r>
              <a:rPr lang="en-GB" sz="2000" b="1" dirty="0" smtClean="0">
                <a:solidFill>
                  <a:schemeClr val="accent1">
                    <a:lumMod val="50000"/>
                  </a:schemeClr>
                </a:solidFill>
              </a:rPr>
              <a:t>seatbelt </a:t>
            </a:r>
            <a:r>
              <a:rPr lang="en-GB" sz="2000" b="1" dirty="0">
                <a:solidFill>
                  <a:schemeClr val="accent1">
                    <a:lumMod val="50000"/>
                  </a:schemeClr>
                </a:solidFill>
              </a:rPr>
              <a:t>(if fitted</a:t>
            </a:r>
            <a:r>
              <a:rPr lang="en-GB" sz="2000" b="1" dirty="0" smtClean="0">
                <a:solidFill>
                  <a:schemeClr val="accent1">
                    <a:lumMod val="50000"/>
                  </a:schemeClr>
                </a:solidFill>
              </a:rPr>
              <a:t>)</a:t>
            </a:r>
          </a:p>
          <a:p>
            <a:pPr algn="ctr"/>
            <a:endParaRPr lang="en-GB" sz="2000" b="1" dirty="0">
              <a:solidFill>
                <a:schemeClr val="accent1">
                  <a:lumMod val="50000"/>
                </a:schemeClr>
              </a:solidFill>
            </a:endParaRPr>
          </a:p>
          <a:p>
            <a:pPr algn="ctr"/>
            <a:r>
              <a:rPr lang="en-GB" sz="2000" b="1" dirty="0" smtClean="0">
                <a:solidFill>
                  <a:schemeClr val="accent1">
                    <a:lumMod val="50000"/>
                  </a:schemeClr>
                </a:solidFill>
              </a:rPr>
              <a:t>Never distract the driver</a:t>
            </a:r>
          </a:p>
          <a:p>
            <a:pPr algn="ctr"/>
            <a:endParaRPr lang="en-GB" sz="2000" b="1" dirty="0" smtClean="0">
              <a:solidFill>
                <a:schemeClr val="accent1">
                  <a:lumMod val="50000"/>
                </a:schemeClr>
              </a:solidFill>
            </a:endParaRPr>
          </a:p>
          <a:p>
            <a:pPr algn="ctr"/>
            <a:r>
              <a:rPr lang="en-GB" sz="2000" b="1" dirty="0" smtClean="0">
                <a:solidFill>
                  <a:schemeClr val="accent1">
                    <a:lumMod val="50000"/>
                  </a:schemeClr>
                </a:solidFill>
              </a:rPr>
              <a:t>Never throw things on the bus or out the windows</a:t>
            </a:r>
          </a:p>
          <a:p>
            <a:pPr algn="ctr"/>
            <a:endParaRPr lang="en-GB" sz="2000" b="1" dirty="0" smtClean="0">
              <a:solidFill>
                <a:schemeClr val="accent1">
                  <a:lumMod val="50000"/>
                </a:schemeClr>
              </a:solidFill>
            </a:endParaRPr>
          </a:p>
          <a:p>
            <a:pPr algn="ctr"/>
            <a:r>
              <a:rPr lang="en-GB" sz="2000" b="1" dirty="0" smtClean="0">
                <a:solidFill>
                  <a:schemeClr val="accent1">
                    <a:lumMod val="50000"/>
                  </a:schemeClr>
                </a:solidFill>
              </a:rPr>
              <a:t>Never play with safety equipment on board the bus</a:t>
            </a:r>
            <a:endParaRPr lang="en-GB" sz="2000" b="1" dirty="0">
              <a:solidFill>
                <a:schemeClr val="accent1">
                  <a:lumMod val="50000"/>
                </a:schemeClr>
              </a:solidFill>
            </a:endParaRPr>
          </a:p>
        </p:txBody>
      </p:sp>
      <p:sp>
        <p:nvSpPr>
          <p:cNvPr id="7" name="Rectangle 6"/>
          <p:cNvSpPr>
            <a:spLocks noChangeArrowheads="1"/>
          </p:cNvSpPr>
          <p:nvPr/>
        </p:nvSpPr>
        <p:spPr bwMode="auto">
          <a:xfrm>
            <a:off x="4931470" y="2204864"/>
            <a:ext cx="4212530" cy="1631216"/>
          </a:xfrm>
          <a:prstGeom prst="rect">
            <a:avLst/>
          </a:prstGeom>
          <a:noFill/>
          <a:ln w="9525">
            <a:noFill/>
            <a:miter lim="800000"/>
            <a:headEnd/>
            <a:tailEnd/>
          </a:ln>
        </p:spPr>
        <p:txBody>
          <a:bodyPr wrap="square">
            <a:spAutoFit/>
          </a:bodyPr>
          <a:lstStyle/>
          <a:p>
            <a:pPr algn="ctr"/>
            <a:r>
              <a:rPr lang="en-GB" sz="2000" b="1" dirty="0" smtClean="0">
                <a:solidFill>
                  <a:schemeClr val="accent1">
                    <a:lumMod val="50000"/>
                  </a:schemeClr>
                </a:solidFill>
              </a:rPr>
              <a:t>Give up your seat for the elderly and disabled people</a:t>
            </a:r>
          </a:p>
          <a:p>
            <a:pPr algn="ctr"/>
            <a:endParaRPr lang="en-GB" sz="2000" b="1" dirty="0" smtClean="0">
              <a:solidFill>
                <a:schemeClr val="accent1">
                  <a:lumMod val="50000"/>
                </a:schemeClr>
              </a:solidFill>
            </a:endParaRPr>
          </a:p>
          <a:p>
            <a:pPr algn="ctr"/>
            <a:r>
              <a:rPr lang="en-GB" sz="2000" b="1" dirty="0" smtClean="0">
                <a:solidFill>
                  <a:schemeClr val="accent1">
                    <a:lumMod val="50000"/>
                  </a:schemeClr>
                </a:solidFill>
              </a:rPr>
              <a:t>Stand behind the driver when waiting to get off the bus</a:t>
            </a:r>
            <a:endParaRPr lang="en-GB" sz="2000" b="1" dirty="0">
              <a:solidFill>
                <a:schemeClr val="accent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3" name="Picture 3"/>
          <p:cNvPicPr>
            <a:picLocks noChangeAspect="1" noChangeArrowheads="1"/>
          </p:cNvPicPr>
          <p:nvPr/>
        </p:nvPicPr>
        <p:blipFill>
          <a:blip r:embed="rId4" cstate="print"/>
          <a:srcRect l="20668" t="19485" r="46126" b="41141"/>
          <a:stretch>
            <a:fillRect/>
          </a:stretch>
        </p:blipFill>
        <p:spPr bwMode="auto">
          <a:xfrm rot="20689987">
            <a:off x="697081" y="1351735"/>
            <a:ext cx="4320480" cy="2880320"/>
          </a:xfrm>
          <a:prstGeom prst="rect">
            <a:avLst/>
          </a:prstGeom>
          <a:noFill/>
          <a:ln w="9525">
            <a:noFill/>
            <a:miter lim="800000"/>
            <a:headEnd/>
            <a:tailEnd/>
          </a:ln>
        </p:spPr>
      </p:pic>
      <p:pic>
        <p:nvPicPr>
          <p:cNvPr id="4" name="Picture 4"/>
          <p:cNvPicPr>
            <a:picLocks noChangeAspect="1" noChangeArrowheads="1"/>
          </p:cNvPicPr>
          <p:nvPr/>
        </p:nvPicPr>
        <p:blipFill>
          <a:blip r:embed="rId5" cstate="print"/>
          <a:srcRect l="40592" t="36219" r="22328" b="24407"/>
          <a:stretch>
            <a:fillRect/>
          </a:stretch>
        </p:blipFill>
        <p:spPr bwMode="auto">
          <a:xfrm>
            <a:off x="3923928" y="3284984"/>
            <a:ext cx="4824536" cy="2880320"/>
          </a:xfrm>
          <a:prstGeom prst="rect">
            <a:avLst/>
          </a:prstGeom>
          <a:noFill/>
          <a:ln w="9525">
            <a:noFill/>
            <a:miter lim="800000"/>
            <a:headEnd/>
            <a:tailEnd/>
          </a:ln>
        </p:spPr>
      </p:pic>
      <p:sp>
        <p:nvSpPr>
          <p:cNvPr id="5" name="Text Box 2"/>
          <p:cNvSpPr txBox="1">
            <a:spLocks noChangeArrowheads="1"/>
          </p:cNvSpPr>
          <p:nvPr/>
        </p:nvSpPr>
        <p:spPr bwMode="auto">
          <a:xfrm>
            <a:off x="467544" y="2060848"/>
            <a:ext cx="4419600" cy="954107"/>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800" dirty="0">
                <a:solidFill>
                  <a:schemeClr val="bg1"/>
                </a:solidFill>
              </a:rPr>
              <a:t>Never cross behind </a:t>
            </a:r>
            <a:br>
              <a:rPr lang="en-US" sz="2800" dirty="0">
                <a:solidFill>
                  <a:schemeClr val="bg1"/>
                </a:solidFill>
              </a:rPr>
            </a:br>
            <a:r>
              <a:rPr lang="en-US" sz="2800" dirty="0">
                <a:solidFill>
                  <a:schemeClr val="bg1"/>
                </a:solidFill>
              </a:rPr>
              <a:t>the bus</a:t>
            </a:r>
            <a:endParaRPr lang="en-US" sz="2800" dirty="0"/>
          </a:p>
        </p:txBody>
      </p:sp>
      <p:sp>
        <p:nvSpPr>
          <p:cNvPr id="6" name="Text Box 3"/>
          <p:cNvSpPr txBox="1">
            <a:spLocks noChangeArrowheads="1"/>
          </p:cNvSpPr>
          <p:nvPr/>
        </p:nvSpPr>
        <p:spPr bwMode="auto">
          <a:xfrm>
            <a:off x="4283968" y="4365104"/>
            <a:ext cx="4419600" cy="1077218"/>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3200" dirty="0">
                <a:solidFill>
                  <a:schemeClr val="bg1"/>
                </a:solidFill>
              </a:rPr>
              <a:t>Wait until the bus</a:t>
            </a:r>
            <a:br>
              <a:rPr lang="en-US" sz="3200" dirty="0">
                <a:solidFill>
                  <a:schemeClr val="bg1"/>
                </a:solidFill>
              </a:rPr>
            </a:br>
            <a:r>
              <a:rPr lang="en-US" sz="3200" dirty="0">
                <a:solidFill>
                  <a:schemeClr val="bg1"/>
                </a:solidFill>
              </a:rPr>
              <a:t> drives away!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2673</Words>
  <Application>Microsoft Office PowerPoint</Application>
  <PresentationFormat>On-screen Show (4:3)</PresentationFormat>
  <Paragraphs>255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IT Assist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Graham</dc:creator>
  <cp:lastModifiedBy>James Graham</cp:lastModifiedBy>
  <cp:revision>4</cp:revision>
  <dcterms:created xsi:type="dcterms:W3CDTF">2017-07-03T14:14:33Z</dcterms:created>
  <dcterms:modified xsi:type="dcterms:W3CDTF">2017-07-03T14:47:52Z</dcterms:modified>
</cp:coreProperties>
</file>