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5"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133" autoAdjust="0"/>
  </p:normalViewPr>
  <p:slideViewPr>
    <p:cSldViewPr snapToGrid="0" snapToObjects="1">
      <p:cViewPr varScale="1">
        <p:scale>
          <a:sx n="35" d="100"/>
          <a:sy n="35" d="100"/>
        </p:scale>
        <p:origin x="24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50D7A-6B97-4B3B-9EA2-69B4C3114903}" type="datetimeFigureOut">
              <a:rPr lang="en-GB" smtClean="0"/>
              <a:pPr/>
              <a:t>29/01/2018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CFAB1-85B0-4A39-B1E0-D0DEDE93A8FE}" type="slidenum">
              <a:rPr lang="en-GB" smtClean="0"/>
              <a:pPr/>
              <a:t>‹#›</a:t>
            </a:fld>
            <a:endParaRPr lang="en-GB"/>
          </a:p>
        </p:txBody>
      </p:sp>
    </p:spTree>
    <p:extLst>
      <p:ext uri="{BB962C8B-B14F-4D97-AF65-F5344CB8AC3E}">
        <p14:creationId xmlns:p14="http://schemas.microsoft.com/office/powerpoint/2010/main" val="270760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u="sng" dirty="0" smtClean="0">
                <a:latin typeface="Times New Roman" pitchFamily="18" charset="0"/>
                <a:cs typeface="Times New Roman" pitchFamily="18" charset="0"/>
              </a:rPr>
              <a:t>Teacher Notes</a:t>
            </a:r>
          </a:p>
          <a:p>
            <a:pPr eaLnBrk="1" hangingPunct="1">
              <a:spcBef>
                <a:spcPct val="0"/>
              </a:spcBef>
            </a:pPr>
            <a:endParaRPr lang="en-GB" u="sng" dirty="0" smtClean="0">
              <a:latin typeface="Times New Roman" pitchFamily="18" charset="0"/>
              <a:cs typeface="Times New Roman" pitchFamily="18" charset="0"/>
            </a:endParaRPr>
          </a:p>
          <a:p>
            <a:pPr eaLnBrk="1" hangingPunct="1">
              <a:spcBef>
                <a:spcPct val="0"/>
              </a:spcBef>
            </a:pPr>
            <a:r>
              <a:rPr lang="en-GB" dirty="0" smtClean="0">
                <a:latin typeface="Times New Roman" pitchFamily="18" charset="0"/>
                <a:cs typeface="Times New Roman" pitchFamily="18" charset="0"/>
              </a:rPr>
              <a:t>You will often hear car crashes referred to as an “accident” but it is a fact that over 95% of crashes where someone is killed or seriously injured are due to human error and in many cases could have been prevented.  Throughout this programme we do not refer to an accident but collision or crash.</a:t>
            </a:r>
          </a:p>
          <a:p>
            <a:pPr eaLnBrk="1" hangingPunct="1">
              <a:spcBef>
                <a:spcPct val="0"/>
              </a:spcBef>
            </a:pPr>
            <a:endParaRPr lang="en-GB" dirty="0" smtClean="0">
              <a:latin typeface="Times New Roman" pitchFamily="18" charset="0"/>
              <a:cs typeface="Times New Roman" pitchFamily="18" charset="0"/>
            </a:endParaRPr>
          </a:p>
          <a:p>
            <a:pPr eaLnBrk="1" hangingPunct="1">
              <a:spcBef>
                <a:spcPct val="0"/>
              </a:spcBef>
            </a:pPr>
            <a:r>
              <a:rPr lang="en-GB" dirty="0" smtClean="0">
                <a:latin typeface="Times New Roman" pitchFamily="18" charset="0"/>
                <a:cs typeface="Times New Roman" pitchFamily="18" charset="0"/>
              </a:rPr>
              <a:t>Students should:</a:t>
            </a:r>
          </a:p>
          <a:p>
            <a:pPr eaLnBrk="1" hangingPunct="1">
              <a:spcBef>
                <a:spcPct val="0"/>
              </a:spcBef>
            </a:pPr>
            <a:endParaRPr lang="en-GB" dirty="0" smtClean="0">
              <a:latin typeface="Times New Roman" pitchFamily="18" charset="0"/>
              <a:cs typeface="Times New Roman" pitchFamily="18" charset="0"/>
            </a:endParaRPr>
          </a:p>
          <a:p>
            <a:pPr eaLnBrk="1" hangingPunct="1">
              <a:spcBef>
                <a:spcPct val="0"/>
              </a:spcBef>
              <a:buFontTx/>
              <a:buChar char="•"/>
            </a:pPr>
            <a:r>
              <a:rPr lang="en-GB" dirty="0" smtClean="0">
                <a:latin typeface="Times New Roman" pitchFamily="18" charset="0"/>
                <a:cs typeface="Times New Roman" pitchFamily="18" charset="0"/>
              </a:rPr>
              <a:t>Know what to do on arrival at the scene of a collision</a:t>
            </a:r>
          </a:p>
          <a:p>
            <a:pPr eaLnBrk="1" hangingPunct="1">
              <a:spcBef>
                <a:spcPct val="0"/>
              </a:spcBef>
              <a:buFontTx/>
              <a:buChar char="•"/>
            </a:pPr>
            <a:r>
              <a:rPr lang="en-GB" dirty="0" smtClean="0">
                <a:latin typeface="Times New Roman" pitchFamily="18" charset="0"/>
                <a:cs typeface="Times New Roman" pitchFamily="18" charset="0"/>
              </a:rPr>
              <a:t>Know how to reduce the risk by taking appropriate action</a:t>
            </a:r>
          </a:p>
          <a:p>
            <a:pPr eaLnBrk="1" hangingPunct="1">
              <a:spcBef>
                <a:spcPct val="0"/>
              </a:spcBef>
              <a:buFontTx/>
              <a:buChar char="•"/>
            </a:pPr>
            <a:r>
              <a:rPr lang="en-GB" dirty="0" smtClean="0">
                <a:latin typeface="Times New Roman" pitchFamily="18" charset="0"/>
                <a:cs typeface="Times New Roman" pitchFamily="18" charset="0"/>
              </a:rPr>
              <a:t>Know how to assess injuries/casualties</a:t>
            </a:r>
          </a:p>
          <a:p>
            <a:pPr eaLnBrk="1" hangingPunct="1">
              <a:spcBef>
                <a:spcPct val="0"/>
              </a:spcBef>
              <a:buFontTx/>
              <a:buChar char="•"/>
            </a:pPr>
            <a:r>
              <a:rPr lang="en-GB" dirty="0" smtClean="0">
                <a:latin typeface="Times New Roman" pitchFamily="18" charset="0"/>
                <a:cs typeface="Times New Roman" pitchFamily="18" charset="0"/>
              </a:rPr>
              <a:t>Understand their legal obligations</a:t>
            </a:r>
          </a:p>
          <a:p>
            <a:pPr eaLnBrk="1" hangingPunct="1">
              <a:spcBef>
                <a:spcPct val="0"/>
              </a:spcBef>
              <a:buFontTx/>
              <a:buChar char="•"/>
            </a:pPr>
            <a:r>
              <a:rPr lang="en-GB" dirty="0" smtClean="0">
                <a:latin typeface="Times New Roman" pitchFamily="18" charset="0"/>
                <a:cs typeface="Times New Roman" pitchFamily="18" charset="0"/>
              </a:rPr>
              <a:t>Understand the role the emergency services play</a:t>
            </a:r>
          </a:p>
        </p:txBody>
      </p:sp>
      <p:sp>
        <p:nvSpPr>
          <p:cNvPr id="4" name="Slide Number Placeholder 3"/>
          <p:cNvSpPr>
            <a:spLocks noGrp="1"/>
          </p:cNvSpPr>
          <p:nvPr>
            <p:ph type="sldNum" sz="quarter" idx="10"/>
          </p:nvPr>
        </p:nvSpPr>
        <p:spPr/>
        <p:txBody>
          <a:bodyPr/>
          <a:lstStyle/>
          <a:p>
            <a:fld id="{6D7CFAB1-85B0-4A39-B1E0-D0DEDE93A8FE}" type="slidenum">
              <a:rPr lang="en-GB" smtClean="0"/>
              <a:pPr/>
              <a:t>1</a:t>
            </a:fld>
            <a:endParaRPr lang="en-GB"/>
          </a:p>
        </p:txBody>
      </p:sp>
    </p:spTree>
    <p:extLst>
      <p:ext uri="{BB962C8B-B14F-4D97-AF65-F5344CB8AC3E}">
        <p14:creationId xmlns:p14="http://schemas.microsoft.com/office/powerpoint/2010/main" val="217832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D7CFAB1-85B0-4A39-B1E0-D0DEDE93A8FE}" type="slidenum">
              <a:rPr lang="en-GB" smtClean="0"/>
              <a:pPr/>
              <a:t>10</a:t>
            </a:fld>
            <a:endParaRPr lang="en-GB"/>
          </a:p>
        </p:txBody>
      </p:sp>
    </p:spTree>
    <p:extLst>
      <p:ext uri="{BB962C8B-B14F-4D97-AF65-F5344CB8AC3E}">
        <p14:creationId xmlns:p14="http://schemas.microsoft.com/office/powerpoint/2010/main" val="230487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Teachers</a:t>
            </a:r>
            <a:r>
              <a:rPr lang="en-GB" baseline="0" dirty="0" smtClean="0"/>
              <a:t> should complete the post-evaluation at the end of the presentation. This is located at Annex B in the teaching notes.</a:t>
            </a:r>
          </a:p>
          <a:p>
            <a:endParaRPr lang="en-GB" baseline="0" dirty="0" smtClean="0"/>
          </a:p>
          <a:p>
            <a:r>
              <a:rPr lang="en-GB" baseline="0" dirty="0" smtClean="0"/>
              <a:t>Please complete by asking your class the questions- this could be answered by a show of hands. Please tick one answer box per question.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teachers could complete a hard copy of this and then return to Road Safety Promotion and Outreach Branch, Room G-31, Clarence Court, 10-18 Adelaide Street, Belfast, BT2 8GB or email </a:t>
            </a:r>
            <a:r>
              <a:rPr lang="en-GB" baseline="0" smtClean="0"/>
              <a:t>to </a:t>
            </a:r>
            <a:r>
              <a:rPr lang="en-GB" baseline="0" smtClean="0"/>
              <a:t>safeandsustainabletravel@infrastructure-ni.gov.uk</a:t>
            </a:r>
          </a:p>
          <a:p>
            <a:endParaRPr lang="en-GB" baseline="0" dirty="0" smtClean="0"/>
          </a:p>
        </p:txBody>
      </p:sp>
      <p:sp>
        <p:nvSpPr>
          <p:cNvPr id="4" name="Slide Number Placeholder 3"/>
          <p:cNvSpPr>
            <a:spLocks noGrp="1"/>
          </p:cNvSpPr>
          <p:nvPr>
            <p:ph type="sldNum" sz="quarter" idx="10"/>
          </p:nvPr>
        </p:nvSpPr>
        <p:spPr/>
        <p:txBody>
          <a:bodyPr/>
          <a:lstStyle/>
          <a:p>
            <a:fld id="{6D7CFAB1-85B0-4A39-B1E0-D0DEDE93A8FE}" type="slidenum">
              <a:rPr lang="en-GB" smtClean="0"/>
              <a:pPr/>
              <a:t>11</a:t>
            </a:fld>
            <a:endParaRPr lang="en-GB"/>
          </a:p>
        </p:txBody>
      </p:sp>
    </p:spTree>
    <p:extLst>
      <p:ext uri="{BB962C8B-B14F-4D97-AF65-F5344CB8AC3E}">
        <p14:creationId xmlns:p14="http://schemas.microsoft.com/office/powerpoint/2010/main" val="105592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Teachers</a:t>
            </a:r>
            <a:r>
              <a:rPr lang="en-GB" baseline="0" dirty="0" smtClean="0"/>
              <a:t> should complete the pre-evaluation before watching the video. This is located at Annex A in the teaching notes.</a:t>
            </a:r>
          </a:p>
          <a:p>
            <a:endParaRPr lang="en-GB" baseline="0" dirty="0" smtClean="0"/>
          </a:p>
          <a:p>
            <a:r>
              <a:rPr lang="en-GB" baseline="0" dirty="0" smtClean="0"/>
              <a:t>Please complete by asking your class the questions- this could be answered by a show of hands. Please tick one answer box per question.</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teachers could complete a hard copy of this and then return to Road Safety Promotion and Outreach Branch, Room G-31, Clarence Court, 10-18 Adelaide Street, Belfast, BT2 8GB or email to </a:t>
            </a:r>
            <a:r>
              <a:rPr lang="en-GB" baseline="0" dirty="0" smtClean="0"/>
              <a:t>safeandsustainabletravel@infrastructure-ni.gov.uk</a:t>
            </a:r>
          </a:p>
          <a:p>
            <a:endParaRPr lang="en-GB" baseline="0" dirty="0" smtClean="0"/>
          </a:p>
        </p:txBody>
      </p:sp>
      <p:sp>
        <p:nvSpPr>
          <p:cNvPr id="4" name="Slide Number Placeholder 3"/>
          <p:cNvSpPr>
            <a:spLocks noGrp="1"/>
          </p:cNvSpPr>
          <p:nvPr>
            <p:ph type="sldNum" sz="quarter" idx="10"/>
          </p:nvPr>
        </p:nvSpPr>
        <p:spPr/>
        <p:txBody>
          <a:bodyPr/>
          <a:lstStyle/>
          <a:p>
            <a:fld id="{6D7CFAB1-85B0-4A39-B1E0-D0DEDE93A8FE}" type="slidenum">
              <a:rPr lang="en-GB" smtClean="0"/>
              <a:pPr/>
              <a:t>2</a:t>
            </a:fld>
            <a:endParaRPr lang="en-GB"/>
          </a:p>
        </p:txBody>
      </p:sp>
    </p:spTree>
    <p:extLst>
      <p:ext uri="{BB962C8B-B14F-4D97-AF65-F5344CB8AC3E}">
        <p14:creationId xmlns:p14="http://schemas.microsoft.com/office/powerpoint/2010/main" val="378245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GB" u="sng" dirty="0" smtClean="0"/>
              <a:t>Teacher Notes</a:t>
            </a:r>
          </a:p>
          <a:p>
            <a:pPr eaLnBrk="1" fontAlgn="auto" hangingPunct="1">
              <a:spcBef>
                <a:spcPts val="0"/>
              </a:spcBef>
              <a:spcAft>
                <a:spcPts val="0"/>
              </a:spcAft>
              <a:defRPr/>
            </a:pPr>
            <a:endParaRPr lang="en-GB" u="sng" dirty="0" smtClean="0"/>
          </a:p>
          <a:p>
            <a:pPr eaLnBrk="1" fontAlgn="auto" hangingPunct="1">
              <a:spcBef>
                <a:spcPts val="0"/>
              </a:spcBef>
              <a:spcAft>
                <a:spcPts val="0"/>
              </a:spcAft>
              <a:defRPr/>
            </a:pPr>
            <a:r>
              <a:rPr lang="en-GB" dirty="0" smtClean="0"/>
              <a:t>This presentation looks at what a student should do if they are unfortunate enough to be the first or only person to arrive at the scene of a collision or may be involved in a collision but uninjured.  Would they know what to do?</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Ask the students if they would have any idea what they would need to do.</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In the next few slides we will cover the actions that should be taken.</a:t>
            </a:r>
          </a:p>
        </p:txBody>
      </p:sp>
      <p:sp>
        <p:nvSpPr>
          <p:cNvPr id="4" name="Slide Number Placeholder 3"/>
          <p:cNvSpPr>
            <a:spLocks noGrp="1"/>
          </p:cNvSpPr>
          <p:nvPr>
            <p:ph type="sldNum" sz="quarter" idx="10"/>
          </p:nvPr>
        </p:nvSpPr>
        <p:spPr/>
        <p:txBody>
          <a:bodyPr/>
          <a:lstStyle/>
          <a:p>
            <a:fld id="{6D7CFAB1-85B0-4A39-B1E0-D0DEDE93A8FE}" type="slidenum">
              <a:rPr lang="en-GB" smtClean="0"/>
              <a:pPr/>
              <a:t>3</a:t>
            </a:fld>
            <a:endParaRPr lang="en-GB"/>
          </a:p>
        </p:txBody>
      </p:sp>
    </p:spTree>
    <p:extLst>
      <p:ext uri="{BB962C8B-B14F-4D97-AF65-F5344CB8AC3E}">
        <p14:creationId xmlns:p14="http://schemas.microsoft.com/office/powerpoint/2010/main" val="175465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GB" u="sng" dirty="0" smtClean="0"/>
              <a:t>Teacher’s Notes</a:t>
            </a:r>
          </a:p>
          <a:p>
            <a:pPr eaLnBrk="1" fontAlgn="auto" hangingPunct="1">
              <a:spcBef>
                <a:spcPts val="0"/>
              </a:spcBef>
              <a:spcAft>
                <a:spcPts val="0"/>
              </a:spcAft>
              <a:defRPr/>
            </a:pPr>
            <a:endParaRPr lang="en-GB" u="sng" dirty="0" smtClean="0"/>
          </a:p>
          <a:p>
            <a:pPr eaLnBrk="1" fontAlgn="auto" hangingPunct="1">
              <a:spcBef>
                <a:spcPts val="0"/>
              </a:spcBef>
              <a:spcAft>
                <a:spcPts val="0"/>
              </a:spcAft>
              <a:buFont typeface="Arial" pitchFamily="34" charset="0"/>
              <a:buNone/>
              <a:defRPr/>
            </a:pPr>
            <a:r>
              <a:rPr lang="en-GB" dirty="0" smtClean="0"/>
              <a:t>If you are involved in a collision or come across one and it is safe to do so park the car with the hazard warning lights or headlights on so that approaching traffic will be able to see the hazard.  The reason for this is to avoid any further collisions, which could result in more serious consequences.</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GB" dirty="0" smtClean="0"/>
              <a:t>If for example the collision occurs on a motorway or dual carriageway the vehicle should be moved to the hard shoulder if possible and safe to do so.</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GB" dirty="0" smtClean="0"/>
              <a:t>The reason for parking the car facing approaching traffic is so that it can be seen as a hazard.</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GB" dirty="0" smtClean="0"/>
              <a:t>If a triangle is available place it on the road before the collision scene on the continent it is a legal requirement to carry a warning triangle.</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GB" dirty="0" smtClean="0"/>
              <a:t>If there are other people at the scene who are uninjured they could give assistance by stopping the traffic it should be emphasised that this should only be undertaken if it is safe.  It would not be a good idea to try to stop traffic on a dark night if you are not wearing reflective material as this could end in further tragedy.</a:t>
            </a:r>
          </a:p>
        </p:txBody>
      </p:sp>
      <p:sp>
        <p:nvSpPr>
          <p:cNvPr id="4" name="Slide Number Placeholder 3"/>
          <p:cNvSpPr>
            <a:spLocks noGrp="1"/>
          </p:cNvSpPr>
          <p:nvPr>
            <p:ph type="sldNum" sz="quarter" idx="10"/>
          </p:nvPr>
        </p:nvSpPr>
        <p:spPr/>
        <p:txBody>
          <a:bodyPr/>
          <a:lstStyle/>
          <a:p>
            <a:fld id="{6D7CFAB1-85B0-4A39-B1E0-D0DEDE93A8FE}" type="slidenum">
              <a:rPr lang="en-GB" smtClean="0"/>
              <a:pPr/>
              <a:t>4</a:t>
            </a:fld>
            <a:endParaRPr lang="en-GB"/>
          </a:p>
        </p:txBody>
      </p:sp>
    </p:spTree>
    <p:extLst>
      <p:ext uri="{BB962C8B-B14F-4D97-AF65-F5344CB8AC3E}">
        <p14:creationId xmlns:p14="http://schemas.microsoft.com/office/powerpoint/2010/main" val="124702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GB" u="sng" dirty="0" smtClean="0"/>
              <a:t>Teacher Notes</a:t>
            </a:r>
          </a:p>
          <a:p>
            <a:pPr eaLnBrk="1" fontAlgn="auto" hangingPunct="1">
              <a:spcBef>
                <a:spcPts val="0"/>
              </a:spcBef>
              <a:spcAft>
                <a:spcPts val="0"/>
              </a:spcAft>
              <a:defRPr/>
            </a:pPr>
            <a:endParaRPr lang="en-GB" u="sng" dirty="0" smtClean="0"/>
          </a:p>
          <a:p>
            <a:pPr eaLnBrk="1" fontAlgn="auto" hangingPunct="1">
              <a:spcBef>
                <a:spcPts val="0"/>
              </a:spcBef>
              <a:spcAft>
                <a:spcPts val="0"/>
              </a:spcAft>
              <a:defRPr/>
            </a:pPr>
            <a:r>
              <a:rPr lang="en-GB" dirty="0" smtClean="0"/>
              <a:t>In addition to the collision some things that you should look out for are:</a:t>
            </a:r>
          </a:p>
          <a:p>
            <a:pPr eaLnBrk="1" fontAlgn="auto" hangingPunct="1">
              <a:spcBef>
                <a:spcPts val="0"/>
              </a:spcBef>
              <a:spcAft>
                <a:spcPts val="0"/>
              </a:spcAft>
              <a:defRPr/>
            </a:pPr>
            <a:endParaRPr lang="en-GB" dirty="0" smtClean="0"/>
          </a:p>
          <a:p>
            <a:pPr eaLnBrk="1" fontAlgn="auto" hangingPunct="1">
              <a:spcBef>
                <a:spcPts val="0"/>
              </a:spcBef>
              <a:spcAft>
                <a:spcPts val="0"/>
              </a:spcAft>
              <a:buFont typeface="Arial" pitchFamily="34" charset="0"/>
              <a:buChar char="•"/>
              <a:defRPr/>
            </a:pPr>
            <a:r>
              <a:rPr lang="en-GB" dirty="0" smtClean="0"/>
              <a:t>Petrol/diesel spillages </a:t>
            </a:r>
          </a:p>
          <a:p>
            <a:pPr eaLnBrk="1" fontAlgn="auto" hangingPunct="1">
              <a:spcBef>
                <a:spcPts val="0"/>
              </a:spcBef>
              <a:spcAft>
                <a:spcPts val="0"/>
              </a:spcAft>
              <a:buFont typeface="Arial" pitchFamily="34" charset="0"/>
              <a:buChar char="•"/>
              <a:defRPr/>
            </a:pPr>
            <a:r>
              <a:rPr lang="en-GB" dirty="0" smtClean="0"/>
              <a:t>Casualties thrown from vehicles may not immediately be visible</a:t>
            </a:r>
          </a:p>
          <a:p>
            <a:pPr eaLnBrk="1" fontAlgn="auto" hangingPunct="1">
              <a:spcBef>
                <a:spcPts val="0"/>
              </a:spcBef>
              <a:spcAft>
                <a:spcPts val="0"/>
              </a:spcAft>
              <a:buFont typeface="Arial" pitchFamily="34" charset="0"/>
              <a:buNone/>
              <a:defRPr/>
            </a:pPr>
            <a:endParaRPr lang="en-GB" dirty="0" smtClean="0"/>
          </a:p>
          <a:p>
            <a:pPr eaLnBrk="1" fontAlgn="auto" hangingPunct="1">
              <a:spcBef>
                <a:spcPts val="0"/>
              </a:spcBef>
              <a:spcAft>
                <a:spcPts val="0"/>
              </a:spcAft>
              <a:buFont typeface="Arial" pitchFamily="34" charset="0"/>
              <a:buNone/>
              <a:defRPr/>
            </a:pPr>
            <a:r>
              <a:rPr lang="en-GB" dirty="0" smtClean="0"/>
              <a:t>Students should only attempt to approach a vehicle and switch off the engine if it is safe to do so.  They should be mindful of other hazards such as those mentioned above and take appropriate action.</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Should there be a petrol spill at the scene it  would be wise to ensure that no-one smokes as this in itself could cause a major incident.</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If there are children at the scene it would be advisable to remove them to a place of safety as they could be distressed  and could be a distraction for others attending the scene.</a:t>
            </a:r>
          </a:p>
        </p:txBody>
      </p:sp>
      <p:sp>
        <p:nvSpPr>
          <p:cNvPr id="4" name="Slide Number Placeholder 3"/>
          <p:cNvSpPr>
            <a:spLocks noGrp="1"/>
          </p:cNvSpPr>
          <p:nvPr>
            <p:ph type="sldNum" sz="quarter" idx="10"/>
          </p:nvPr>
        </p:nvSpPr>
        <p:spPr/>
        <p:txBody>
          <a:bodyPr/>
          <a:lstStyle/>
          <a:p>
            <a:fld id="{6D7CFAB1-85B0-4A39-B1E0-D0DEDE93A8FE}" type="slidenum">
              <a:rPr lang="en-GB" smtClean="0"/>
              <a:pPr/>
              <a:t>5</a:t>
            </a:fld>
            <a:endParaRPr lang="en-GB"/>
          </a:p>
        </p:txBody>
      </p:sp>
    </p:spTree>
    <p:extLst>
      <p:ext uri="{BB962C8B-B14F-4D97-AF65-F5344CB8AC3E}">
        <p14:creationId xmlns:p14="http://schemas.microsoft.com/office/powerpoint/2010/main" val="64644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GB" sz="1200" u="sng" dirty="0" smtClean="0"/>
              <a:t>Teachers Notes</a:t>
            </a:r>
          </a:p>
          <a:p>
            <a:pPr eaLnBrk="1" fontAlgn="auto" hangingPunct="1">
              <a:spcBef>
                <a:spcPts val="0"/>
              </a:spcBef>
              <a:spcAft>
                <a:spcPts val="0"/>
              </a:spcAft>
              <a:defRPr/>
            </a:pPr>
            <a:endParaRPr lang="en-GB" sz="1200" u="sng" dirty="0" smtClean="0"/>
          </a:p>
          <a:p>
            <a:pPr eaLnBrk="1" fontAlgn="auto" hangingPunct="1">
              <a:spcBef>
                <a:spcPts val="0"/>
              </a:spcBef>
              <a:spcAft>
                <a:spcPts val="0"/>
              </a:spcAft>
              <a:defRPr/>
            </a:pPr>
            <a:r>
              <a:rPr lang="en-GB" sz="1200" dirty="0" smtClean="0"/>
              <a:t>Do you need the emergency services?  If so what services do you need – ambulance, police, fire service.  Or maybe all of them.  We may take it for granted that everyone knows what number to call, but do they?  </a:t>
            </a:r>
          </a:p>
          <a:p>
            <a:pPr eaLnBrk="1" fontAlgn="auto" hangingPunct="1">
              <a:spcBef>
                <a:spcPts val="0"/>
              </a:spcBef>
              <a:spcAft>
                <a:spcPts val="0"/>
              </a:spcAft>
              <a:defRPr/>
            </a:pPr>
            <a:endParaRPr lang="en-GB" sz="1200" dirty="0" smtClean="0"/>
          </a:p>
          <a:p>
            <a:pPr eaLnBrk="1" fontAlgn="auto" hangingPunct="1">
              <a:spcBef>
                <a:spcPts val="0"/>
              </a:spcBef>
              <a:spcAft>
                <a:spcPts val="0"/>
              </a:spcAft>
              <a:defRPr/>
            </a:pPr>
            <a:r>
              <a:rPr lang="en-GB" sz="1200" dirty="0" smtClean="0"/>
              <a:t>The information they need to provide is:</a:t>
            </a:r>
          </a:p>
          <a:p>
            <a:pPr eaLnBrk="1" fontAlgn="auto" hangingPunct="1">
              <a:spcBef>
                <a:spcPts val="0"/>
              </a:spcBef>
              <a:spcAft>
                <a:spcPts val="0"/>
              </a:spcAft>
              <a:buFont typeface="Arial" pitchFamily="34" charset="0"/>
              <a:buChar char="•"/>
              <a:defRPr/>
            </a:pPr>
            <a:r>
              <a:rPr lang="en-GB" sz="1200" dirty="0" smtClean="0"/>
              <a:t>Your telephone number you are calling from (to establish that it is not hoax or in the event of you getting cut off they can re-establish contact)</a:t>
            </a:r>
          </a:p>
          <a:p>
            <a:pPr eaLnBrk="1" fontAlgn="auto" hangingPunct="1">
              <a:spcBef>
                <a:spcPts val="0"/>
              </a:spcBef>
              <a:spcAft>
                <a:spcPts val="0"/>
              </a:spcAft>
              <a:buFont typeface="Arial" pitchFamily="34" charset="0"/>
              <a:buChar char="•"/>
              <a:defRPr/>
            </a:pPr>
            <a:endParaRPr lang="en-GB" sz="1200" dirty="0" smtClean="0"/>
          </a:p>
          <a:p>
            <a:pPr eaLnBrk="1" fontAlgn="auto" hangingPunct="1">
              <a:spcBef>
                <a:spcPts val="0"/>
              </a:spcBef>
              <a:spcAft>
                <a:spcPts val="0"/>
              </a:spcAft>
              <a:buFont typeface="Arial" pitchFamily="34" charset="0"/>
              <a:buChar char="•"/>
              <a:defRPr/>
            </a:pPr>
            <a:r>
              <a:rPr lang="en-GB" sz="1200" dirty="0" smtClean="0"/>
              <a:t>Where they are exactly (if possible provide a sat-</a:t>
            </a:r>
            <a:r>
              <a:rPr lang="en-GB" sz="1200" dirty="0" err="1" smtClean="0"/>
              <a:t>nav</a:t>
            </a:r>
            <a:r>
              <a:rPr lang="en-GB" sz="1200" dirty="0" smtClean="0"/>
              <a:t> positioning reference)</a:t>
            </a:r>
          </a:p>
          <a:p>
            <a:pPr eaLnBrk="1" fontAlgn="auto" hangingPunct="1">
              <a:spcBef>
                <a:spcPts val="0"/>
              </a:spcBef>
              <a:spcAft>
                <a:spcPts val="0"/>
              </a:spcAft>
              <a:buFont typeface="Arial" pitchFamily="34" charset="0"/>
              <a:buChar char="•"/>
              <a:defRPr/>
            </a:pPr>
            <a:endParaRPr lang="en-GB" sz="1200" dirty="0" smtClean="0"/>
          </a:p>
          <a:p>
            <a:pPr eaLnBrk="1" fontAlgn="auto" hangingPunct="1">
              <a:spcBef>
                <a:spcPts val="0"/>
              </a:spcBef>
              <a:spcAft>
                <a:spcPts val="0"/>
              </a:spcAft>
              <a:buFont typeface="Arial" pitchFamily="34" charset="0"/>
              <a:buChar char="•"/>
              <a:defRPr/>
            </a:pPr>
            <a:r>
              <a:rPr lang="en-GB" sz="1200" dirty="0" smtClean="0"/>
              <a:t>How many casualties and brief description of the incident i.e. how many vehicle involved</a:t>
            </a:r>
          </a:p>
          <a:p>
            <a:pPr eaLnBrk="1" fontAlgn="auto" hangingPunct="1">
              <a:spcBef>
                <a:spcPts val="0"/>
              </a:spcBef>
              <a:spcAft>
                <a:spcPts val="0"/>
              </a:spcAft>
              <a:buFont typeface="Arial" pitchFamily="34" charset="0"/>
              <a:buChar char="•"/>
              <a:defRPr/>
            </a:pPr>
            <a:endParaRPr lang="en-GB" sz="1200" dirty="0" smtClean="0"/>
          </a:p>
          <a:p>
            <a:pPr eaLnBrk="1" fontAlgn="auto" hangingPunct="1">
              <a:spcBef>
                <a:spcPts val="0"/>
              </a:spcBef>
              <a:spcAft>
                <a:spcPts val="0"/>
              </a:spcAft>
              <a:buFont typeface="Arial" pitchFamily="34" charset="0"/>
              <a:buChar char="•"/>
              <a:defRPr/>
            </a:pPr>
            <a:r>
              <a:rPr lang="en-GB" sz="1200" dirty="0" smtClean="0"/>
              <a:t>A brief description of  casualties  for example the motorcyclist is not moving </a:t>
            </a:r>
          </a:p>
        </p:txBody>
      </p:sp>
      <p:sp>
        <p:nvSpPr>
          <p:cNvPr id="4" name="Slide Number Placeholder 3"/>
          <p:cNvSpPr>
            <a:spLocks noGrp="1"/>
          </p:cNvSpPr>
          <p:nvPr>
            <p:ph type="sldNum" sz="quarter" idx="10"/>
          </p:nvPr>
        </p:nvSpPr>
        <p:spPr/>
        <p:txBody>
          <a:bodyPr/>
          <a:lstStyle/>
          <a:p>
            <a:fld id="{6D7CFAB1-85B0-4A39-B1E0-D0DEDE93A8FE}" type="slidenum">
              <a:rPr lang="en-GB" smtClean="0"/>
              <a:pPr/>
              <a:t>6</a:t>
            </a:fld>
            <a:endParaRPr lang="en-GB"/>
          </a:p>
        </p:txBody>
      </p:sp>
    </p:spTree>
    <p:extLst>
      <p:ext uri="{BB962C8B-B14F-4D97-AF65-F5344CB8AC3E}">
        <p14:creationId xmlns:p14="http://schemas.microsoft.com/office/powerpoint/2010/main" val="102910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spcBef>
                <a:spcPct val="0"/>
              </a:spcBef>
            </a:pPr>
            <a:r>
              <a:rPr lang="en-GB" u="sng" dirty="0" smtClean="0"/>
              <a:t>Teacher Notes</a:t>
            </a:r>
          </a:p>
          <a:p>
            <a:pPr eaLnBrk="1" hangingPunct="1">
              <a:spcBef>
                <a:spcPct val="0"/>
              </a:spcBef>
            </a:pPr>
            <a:endParaRPr lang="en-GB" u="sng" dirty="0" smtClean="0"/>
          </a:p>
          <a:p>
            <a:pPr eaLnBrk="1" hangingPunct="1">
              <a:spcBef>
                <a:spcPct val="0"/>
              </a:spcBef>
            </a:pPr>
            <a:r>
              <a:rPr lang="en-GB" dirty="0" smtClean="0"/>
              <a:t>Do not move any casualty unless their life is in immediate danger.  If a motorcyclist is involved do not remove their helmet as this could result in further injuries. </a:t>
            </a:r>
            <a:endParaRPr lang="en-GB" u="sng" dirty="0" smtClean="0"/>
          </a:p>
          <a:p>
            <a:pPr eaLnBrk="1" hangingPunct="1">
              <a:spcBef>
                <a:spcPct val="0"/>
              </a:spcBef>
            </a:pPr>
            <a:endParaRPr lang="en-GB" u="sng" dirty="0" smtClean="0"/>
          </a:p>
          <a:p>
            <a:pPr eaLnBrk="1" hangingPunct="1">
              <a:spcBef>
                <a:spcPct val="0"/>
              </a:spcBef>
            </a:pPr>
            <a:r>
              <a:rPr lang="en-GB" dirty="0" smtClean="0"/>
              <a:t>Not everyone has had first aid training.  If you have never been formally trained in first aid you should not attempt to carry out any actions that may result in further injuries or complications to the casualty. Even for the untrained there are a number of things that you could do such as:</a:t>
            </a:r>
          </a:p>
          <a:p>
            <a:pPr eaLnBrk="1" hangingPunct="1">
              <a:spcBef>
                <a:spcPct val="0"/>
              </a:spcBef>
            </a:pPr>
            <a:endParaRPr lang="en-GB" dirty="0" smtClean="0"/>
          </a:p>
          <a:p>
            <a:pPr eaLnBrk="1" hangingPunct="1">
              <a:spcBef>
                <a:spcPct val="0"/>
              </a:spcBef>
              <a:buFontTx/>
              <a:buChar char="•"/>
            </a:pPr>
            <a:r>
              <a:rPr lang="en-GB" dirty="0" smtClean="0"/>
              <a:t>  When assessing the casualties it is common that those who are shouting and making a noise are not as seriously injured as those who remain quiet</a:t>
            </a:r>
          </a:p>
          <a:p>
            <a:pPr eaLnBrk="1" hangingPunct="1">
              <a:spcBef>
                <a:spcPct val="0"/>
              </a:spcBef>
            </a:pPr>
            <a:endParaRPr lang="en-GB" dirty="0" smtClean="0"/>
          </a:p>
          <a:p>
            <a:pPr eaLnBrk="1" hangingPunct="1">
              <a:lnSpc>
                <a:spcPct val="200000"/>
              </a:lnSpc>
              <a:spcBef>
                <a:spcPct val="0"/>
              </a:spcBef>
              <a:buFontTx/>
              <a:buChar char="•"/>
            </a:pPr>
            <a:r>
              <a:rPr lang="en-GB" dirty="0" smtClean="0"/>
              <a:t>Check for breathing: If the casualty is not breathing, clear the mouth (false teeth, chewing gum, sweets) very gently tilt the head back and, holding their nose, gently blow into them at five second intervals allowing the chest to exhale naturally. </a:t>
            </a:r>
          </a:p>
          <a:p>
            <a:pPr eaLnBrk="1" hangingPunct="1">
              <a:lnSpc>
                <a:spcPct val="200000"/>
              </a:lnSpc>
              <a:spcBef>
                <a:spcPct val="0"/>
              </a:spcBef>
              <a:buFontTx/>
              <a:buChar char="•"/>
            </a:pPr>
            <a:endParaRPr lang="en-GB" sz="800" dirty="0" smtClean="0"/>
          </a:p>
          <a:p>
            <a:pPr eaLnBrk="1" hangingPunct="1">
              <a:lnSpc>
                <a:spcPct val="200000"/>
              </a:lnSpc>
              <a:spcBef>
                <a:spcPct val="0"/>
              </a:spcBef>
              <a:buFontTx/>
              <a:buChar char="•"/>
            </a:pPr>
            <a:r>
              <a:rPr lang="en-GB" dirty="0" smtClean="0"/>
              <a:t>Stop bleeding: Firm pressure on a wound will stem bleeding. </a:t>
            </a:r>
          </a:p>
          <a:p>
            <a:pPr eaLnBrk="1" hangingPunct="1">
              <a:lnSpc>
                <a:spcPct val="200000"/>
              </a:lnSpc>
              <a:spcBef>
                <a:spcPct val="0"/>
              </a:spcBef>
            </a:pPr>
            <a:endParaRPr lang="en-GB" dirty="0" smtClean="0"/>
          </a:p>
          <a:p>
            <a:pPr eaLnBrk="1" hangingPunct="1">
              <a:lnSpc>
                <a:spcPct val="200000"/>
              </a:lnSpc>
              <a:spcBef>
                <a:spcPct val="0"/>
              </a:spcBef>
              <a:buFontTx/>
              <a:buChar char="•"/>
            </a:pPr>
            <a:r>
              <a:rPr lang="en-GB" dirty="0" smtClean="0"/>
              <a:t>Don't give casualties anything to eat or drink: This can cause complications for medics and delay life saving treatment.</a:t>
            </a:r>
            <a:endParaRPr lang="en-GB" b="1" dirty="0"/>
          </a:p>
        </p:txBody>
      </p:sp>
      <p:sp>
        <p:nvSpPr>
          <p:cNvPr id="4" name="Slide Number Placeholder 3"/>
          <p:cNvSpPr>
            <a:spLocks noGrp="1"/>
          </p:cNvSpPr>
          <p:nvPr>
            <p:ph type="sldNum" sz="quarter" idx="10"/>
          </p:nvPr>
        </p:nvSpPr>
        <p:spPr/>
        <p:txBody>
          <a:bodyPr/>
          <a:lstStyle/>
          <a:p>
            <a:fld id="{6D7CFAB1-85B0-4A39-B1E0-D0DEDE93A8FE}" type="slidenum">
              <a:rPr lang="en-GB" smtClean="0"/>
              <a:pPr/>
              <a:t>7</a:t>
            </a:fld>
            <a:endParaRPr lang="en-GB"/>
          </a:p>
        </p:txBody>
      </p:sp>
    </p:spTree>
    <p:extLst>
      <p:ext uri="{BB962C8B-B14F-4D97-AF65-F5344CB8AC3E}">
        <p14:creationId xmlns:p14="http://schemas.microsoft.com/office/powerpoint/2010/main" val="3661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GB" u="sng" dirty="0" smtClean="0"/>
              <a:t>Teachers Notes</a:t>
            </a:r>
          </a:p>
          <a:p>
            <a:pPr eaLnBrk="1" fontAlgn="auto" hangingPunct="1">
              <a:spcBef>
                <a:spcPts val="0"/>
              </a:spcBef>
              <a:spcAft>
                <a:spcPts val="0"/>
              </a:spcAft>
              <a:defRPr/>
            </a:pPr>
            <a:endParaRPr lang="en-GB" u="sng" dirty="0" smtClean="0"/>
          </a:p>
          <a:p>
            <a:pPr eaLnBrk="1" fontAlgn="auto" hangingPunct="1">
              <a:spcBef>
                <a:spcPts val="0"/>
              </a:spcBef>
              <a:spcAft>
                <a:spcPts val="0"/>
              </a:spcAft>
              <a:defRPr/>
            </a:pPr>
            <a:r>
              <a:rPr lang="en-GB" dirty="0" smtClean="0"/>
              <a:t>If you are involved in a collision which causes damage or injury to any other person, vehicle, animal or property, you MUST:</a:t>
            </a:r>
            <a:br>
              <a:rPr lang="en-GB" dirty="0" smtClean="0"/>
            </a:br>
            <a:endParaRPr lang="en-GB" dirty="0" smtClean="0"/>
          </a:p>
          <a:p>
            <a:pPr eaLnBrk="1" fontAlgn="auto" hangingPunct="1">
              <a:spcBef>
                <a:spcPts val="0"/>
              </a:spcBef>
              <a:spcAft>
                <a:spcPts val="0"/>
              </a:spcAft>
              <a:buFont typeface="Arial" pitchFamily="34" charset="0"/>
              <a:buChar char="•"/>
              <a:defRPr/>
            </a:pPr>
            <a:r>
              <a:rPr lang="en-GB" dirty="0" smtClean="0"/>
              <a:t>Stop</a:t>
            </a:r>
            <a:br>
              <a:rPr lang="en-GB" dirty="0" smtClean="0"/>
            </a:br>
            <a:endParaRPr lang="en-GB" dirty="0" smtClean="0"/>
          </a:p>
          <a:p>
            <a:pPr eaLnBrk="1" fontAlgn="auto" hangingPunct="1">
              <a:spcBef>
                <a:spcPts val="0"/>
              </a:spcBef>
              <a:spcAft>
                <a:spcPts val="0"/>
              </a:spcAft>
              <a:buFont typeface="Arial" pitchFamily="34" charset="0"/>
              <a:buChar char="•"/>
              <a:defRPr/>
            </a:pPr>
            <a:r>
              <a:rPr lang="en-GB" dirty="0" smtClean="0"/>
              <a:t>Give your own and the vehicle owner's name and address, and the registration number of the vehicle, to anyone having reasonable grounds for requiring them</a:t>
            </a:r>
            <a:br>
              <a:rPr lang="en-GB" dirty="0" smtClean="0"/>
            </a:br>
            <a:endParaRPr lang="en-GB" dirty="0" smtClean="0"/>
          </a:p>
          <a:p>
            <a:pPr eaLnBrk="1" fontAlgn="auto" hangingPunct="1">
              <a:spcBef>
                <a:spcPts val="0"/>
              </a:spcBef>
              <a:spcAft>
                <a:spcPts val="0"/>
              </a:spcAft>
              <a:buFont typeface="Arial" pitchFamily="34" charset="0"/>
              <a:buChar char="•"/>
              <a:defRPr/>
            </a:pPr>
            <a:r>
              <a:rPr lang="en-GB" dirty="0" smtClean="0"/>
              <a:t>If you do not give your name and address at the time of the collision, report it to the police as soon as reasonably practicable, and in any case within 24 hours</a:t>
            </a:r>
            <a:endParaRPr lang="en-GB" u="sng" dirty="0" smtClean="0"/>
          </a:p>
        </p:txBody>
      </p:sp>
      <p:sp>
        <p:nvSpPr>
          <p:cNvPr id="4" name="Slide Number Placeholder 3"/>
          <p:cNvSpPr>
            <a:spLocks noGrp="1"/>
          </p:cNvSpPr>
          <p:nvPr>
            <p:ph type="sldNum" sz="quarter" idx="10"/>
          </p:nvPr>
        </p:nvSpPr>
        <p:spPr/>
        <p:txBody>
          <a:bodyPr/>
          <a:lstStyle/>
          <a:p>
            <a:fld id="{6D7CFAB1-85B0-4A39-B1E0-D0DEDE93A8FE}" type="slidenum">
              <a:rPr lang="en-GB" smtClean="0"/>
              <a:pPr/>
              <a:t>8</a:t>
            </a:fld>
            <a:endParaRPr lang="en-GB"/>
          </a:p>
        </p:txBody>
      </p:sp>
    </p:spTree>
    <p:extLst>
      <p:ext uri="{BB962C8B-B14F-4D97-AF65-F5344CB8AC3E}">
        <p14:creationId xmlns:p14="http://schemas.microsoft.com/office/powerpoint/2010/main" val="424583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u="sng" dirty="0" smtClean="0"/>
              <a:t>Teacher Notes</a:t>
            </a:r>
          </a:p>
          <a:p>
            <a:pPr eaLnBrk="1" hangingPunct="1">
              <a:spcBef>
                <a:spcPct val="0"/>
              </a:spcBef>
            </a:pPr>
            <a:endParaRPr lang="en-GB" u="sng" dirty="0" smtClean="0"/>
          </a:p>
          <a:p>
            <a:pPr eaLnBrk="1" hangingPunct="1">
              <a:spcBef>
                <a:spcPct val="0"/>
              </a:spcBef>
            </a:pPr>
            <a:r>
              <a:rPr lang="en-GB" dirty="0" smtClean="0"/>
              <a:t>When the emergency services arrive on the scene they will take full responsibility for ensuring that the scene is made secure and the casualties are attended to.</a:t>
            </a:r>
          </a:p>
          <a:p>
            <a:pPr eaLnBrk="1" hangingPunct="1">
              <a:spcBef>
                <a:spcPct val="0"/>
              </a:spcBef>
            </a:pPr>
            <a:endParaRPr lang="en-GB" dirty="0" smtClean="0"/>
          </a:p>
          <a:p>
            <a:pPr eaLnBrk="1" hangingPunct="1">
              <a:spcBef>
                <a:spcPct val="0"/>
              </a:spcBef>
            </a:pPr>
            <a:r>
              <a:rPr lang="en-GB" dirty="0" smtClean="0"/>
              <a:t>As the first on the scene you may be required to give a witness statement to the police if they are investigating the collision depending on the severity of the crash.</a:t>
            </a:r>
          </a:p>
          <a:p>
            <a:pPr eaLnBrk="1" hangingPunct="1">
              <a:spcBef>
                <a:spcPct val="0"/>
              </a:spcBef>
            </a:pPr>
            <a:endParaRPr lang="en-GB" dirty="0" smtClean="0"/>
          </a:p>
          <a:p>
            <a:pPr eaLnBrk="1" hangingPunct="1">
              <a:spcBef>
                <a:spcPct val="0"/>
              </a:spcBef>
            </a:pPr>
            <a:r>
              <a:rPr lang="en-GB" dirty="0" smtClean="0"/>
              <a:t>The information in this presentation is generic, of course all collisions will be different with varying outcomes.  The next slide contains an interview with a local consultant who describes his role when he has to deal with the aftermath of a road traffic collision.  Please note that this is not an actor.</a:t>
            </a:r>
          </a:p>
        </p:txBody>
      </p:sp>
      <p:sp>
        <p:nvSpPr>
          <p:cNvPr id="4" name="Slide Number Placeholder 3"/>
          <p:cNvSpPr>
            <a:spLocks noGrp="1"/>
          </p:cNvSpPr>
          <p:nvPr>
            <p:ph type="sldNum" sz="quarter" idx="10"/>
          </p:nvPr>
        </p:nvSpPr>
        <p:spPr/>
        <p:txBody>
          <a:bodyPr/>
          <a:lstStyle/>
          <a:p>
            <a:fld id="{6D7CFAB1-85B0-4A39-B1E0-D0DEDE93A8FE}" type="slidenum">
              <a:rPr lang="en-GB" smtClean="0"/>
              <a:pPr/>
              <a:t>9</a:t>
            </a:fld>
            <a:endParaRPr lang="en-GB"/>
          </a:p>
        </p:txBody>
      </p:sp>
    </p:spTree>
    <p:extLst>
      <p:ext uri="{BB962C8B-B14F-4D97-AF65-F5344CB8AC3E}">
        <p14:creationId xmlns:p14="http://schemas.microsoft.com/office/powerpoint/2010/main" val="193450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52820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232883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0224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9228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7F1AC5F-0D4B-A049-BACE-78E8EE2E3F71}"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282375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337787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7F1AC5F-0D4B-A049-BACE-78E8EE2E3F71}" type="datetimeFigureOut">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57774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7F1AC5F-0D4B-A049-BACE-78E8EE2E3F71}" type="datetimeFigureOut">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5329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1AC5F-0D4B-A049-BACE-78E8EE2E3F71}" type="datetimeFigureOut">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419657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138215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a:p>
        </p:txBody>
      </p:sp>
    </p:spTree>
    <p:extLst>
      <p:ext uri="{BB962C8B-B14F-4D97-AF65-F5344CB8AC3E}">
        <p14:creationId xmlns:p14="http://schemas.microsoft.com/office/powerpoint/2010/main" val="82837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AC5F-0D4B-A049-BACE-78E8EE2E3F71}" type="datetimeFigureOut">
              <a:rPr lang="en-US" smtClean="0"/>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C4F06-A4F1-DB4F-85E2-D8A13BB1B9F7}" type="slidenum">
              <a:rPr lang="en-US" smtClean="0"/>
              <a:pPr/>
              <a:t>‹#›</a:t>
            </a:fld>
            <a:endParaRPr lang="en-US"/>
          </a:p>
        </p:txBody>
      </p:sp>
    </p:spTree>
    <p:extLst>
      <p:ext uri="{BB962C8B-B14F-4D97-AF65-F5344CB8AC3E}">
        <p14:creationId xmlns:p14="http://schemas.microsoft.com/office/powerpoint/2010/main" val="29008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crashedlives.com/gerry-lane-new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2287024"/>
            <a:ext cx="9144000" cy="707886"/>
          </a:xfrm>
          <a:prstGeom prst="rect">
            <a:avLst/>
          </a:prstGeom>
          <a:noFill/>
        </p:spPr>
        <p:txBody>
          <a:bodyPr wrap="square" rtlCol="0">
            <a:spAutoFit/>
          </a:bodyPr>
          <a:lstStyle/>
          <a:p>
            <a:pPr algn="ctr"/>
            <a:r>
              <a:rPr lang="en-US" sz="4000" b="1" dirty="0" smtClean="0">
                <a:solidFill>
                  <a:srgbClr val="254061"/>
                </a:solidFill>
                <a:latin typeface="Helvetica Neue"/>
                <a:cs typeface="Helvetica Neue"/>
              </a:rPr>
              <a:t>At the Scene of a Collision</a:t>
            </a:r>
            <a:endParaRPr lang="en-US" sz="4000" b="1" dirty="0">
              <a:solidFill>
                <a:srgbClr val="254061"/>
              </a:solidFill>
              <a:latin typeface="Helvetica Neue"/>
              <a:cs typeface="Helvetica Neue"/>
            </a:endParaRPr>
          </a:p>
        </p:txBody>
      </p:sp>
    </p:spTree>
    <p:extLst>
      <p:ext uri="{BB962C8B-B14F-4D97-AF65-F5344CB8AC3E}">
        <p14:creationId xmlns:p14="http://schemas.microsoft.com/office/powerpoint/2010/main" val="103512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5248" y="887163"/>
            <a:ext cx="8468751"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Video</a:t>
            </a:r>
            <a:endParaRPr lang="en-US" sz="3600" b="1" dirty="0">
              <a:solidFill>
                <a:srgbClr val="254061"/>
              </a:solidFill>
              <a:latin typeface="Helvetica Neue"/>
              <a:cs typeface="Helvetica Neue"/>
            </a:endParaRPr>
          </a:p>
        </p:txBody>
      </p:sp>
      <p:sp>
        <p:nvSpPr>
          <p:cNvPr id="4" name="Action Button: Movie 3">
            <a:hlinkClick r:id="rId4" highlightClick="1"/>
          </p:cNvPr>
          <p:cNvSpPr/>
          <p:nvPr/>
        </p:nvSpPr>
        <p:spPr>
          <a:xfrm>
            <a:off x="3207434" y="2961249"/>
            <a:ext cx="2841674" cy="1505243"/>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Table 2"/>
          <p:cNvGraphicFramePr>
            <a:graphicFrameLocks noGrp="1"/>
          </p:cNvGraphicFramePr>
          <p:nvPr/>
        </p:nvGraphicFramePr>
        <p:xfrm>
          <a:off x="539552" y="1998010"/>
          <a:ext cx="8208910" cy="4487196"/>
        </p:xfrm>
        <a:graphic>
          <a:graphicData uri="http://schemas.openxmlformats.org/drawingml/2006/table">
            <a:tbl>
              <a:tblPr/>
              <a:tblGrid>
                <a:gridCol w="2917455"/>
                <a:gridCol w="1058291"/>
                <a:gridCol w="1058291"/>
                <a:gridCol w="1058291"/>
                <a:gridCol w="1058291"/>
                <a:gridCol w="1058291"/>
              </a:tblGrid>
              <a:tr h="624299">
                <a:tc>
                  <a:txBody>
                    <a:bodyPr/>
                    <a:lstStyle/>
                    <a:p>
                      <a:pPr algn="l" fontAlgn="b"/>
                      <a:endParaRPr lang="en-GB" sz="1400" b="0" i="0" u="none" strike="noStrike" dirty="0">
                        <a:solidFill>
                          <a:srgbClr val="000000"/>
                        </a:solidFill>
                        <a:latin typeface="Calibri"/>
                      </a:endParaRPr>
                    </a:p>
                  </a:txBody>
                  <a:tcPr marL="5310" marR="5310" marT="5310" marB="0" anchor="b">
                    <a:lnL>
                      <a:noFill/>
                    </a:lnL>
                    <a:lnR w="6350" cap="flat" cmpd="sng" algn="ctr">
                      <a:solidFill>
                        <a:srgbClr val="254061"/>
                      </a:solidFill>
                      <a:prstDash val="solid"/>
                      <a:round/>
                      <a:headEnd type="none" w="med" len="med"/>
                      <a:tailEnd type="none" w="med" len="med"/>
                    </a:lnR>
                    <a:lnT>
                      <a:noFill/>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smtClean="0">
                          <a:solidFill>
                            <a:srgbClr val="254061"/>
                          </a:solidFill>
                          <a:latin typeface="Calibri"/>
                        </a:rPr>
                        <a:t>Don't </a:t>
                      </a:r>
                      <a:r>
                        <a:rPr lang="en-GB" sz="1400" b="1" i="0" u="none" strike="noStrike" dirty="0">
                          <a:solidFill>
                            <a:srgbClr val="254061"/>
                          </a:solidFill>
                          <a:latin typeface="Calibri"/>
                        </a:rPr>
                        <a:t>Mind</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75401">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If you are first on the scene of a</a:t>
                      </a:r>
                      <a:r>
                        <a:rPr lang="en-GB" sz="1400" b="1" baseline="0" dirty="0" smtClean="0">
                          <a:solidFill>
                            <a:schemeClr val="accent1">
                              <a:lumMod val="50000"/>
                            </a:schemeClr>
                          </a:solidFill>
                          <a:latin typeface="+mj-lt"/>
                          <a:ea typeface="Calibri"/>
                          <a:cs typeface="Times New Roman"/>
                        </a:rPr>
                        <a:t> collision you should stay in your vehicle.</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24299">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a:t>
                      </a:r>
                      <a:r>
                        <a:rPr lang="en-GB" sz="1400" b="1" baseline="0" dirty="0" smtClean="0">
                          <a:solidFill>
                            <a:schemeClr val="accent1">
                              <a:lumMod val="50000"/>
                            </a:schemeClr>
                          </a:solidFill>
                          <a:latin typeface="+mj-lt"/>
                          <a:ea typeface="Calibri"/>
                          <a:cs typeface="Times New Roman"/>
                        </a:rPr>
                        <a:t> should place a red triangle on the road if you have one.</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24299">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 need to provide your name and address when you</a:t>
                      </a:r>
                      <a:r>
                        <a:rPr lang="en-GB" sz="1400" b="1" baseline="0" dirty="0" smtClean="0">
                          <a:solidFill>
                            <a:schemeClr val="accent1">
                              <a:lumMod val="50000"/>
                            </a:schemeClr>
                          </a:solidFill>
                          <a:latin typeface="+mj-lt"/>
                          <a:ea typeface="Calibri"/>
                          <a:cs typeface="Times New Roman"/>
                        </a:rPr>
                        <a:t> call 999</a:t>
                      </a:r>
                      <a:endParaRPr lang="en-GB" sz="1400" b="1" dirty="0" smtClean="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24299">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 should always treat the least injured first</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24299">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a:t>
                      </a:r>
                      <a:r>
                        <a:rPr lang="en-GB" sz="1400" b="1" baseline="0" dirty="0" smtClean="0">
                          <a:solidFill>
                            <a:schemeClr val="accent1">
                              <a:lumMod val="50000"/>
                            </a:schemeClr>
                          </a:solidFill>
                          <a:latin typeface="+mj-lt"/>
                          <a:ea typeface="Calibri"/>
                          <a:cs typeface="Times New Roman"/>
                        </a:rPr>
                        <a:t> must call all the emergency services at the same time.</a:t>
                      </a:r>
                      <a:endParaRPr lang="en-GB" sz="1400"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624299">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pitchFamily="18" charset="0"/>
                        </a:rPr>
                        <a:t>I would be more confident now if I was to be first on the scene of a collision.</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endParaRPr lang="en-GB" sz="1400" b="0" i="0" u="none" strike="noStrike" dirty="0">
                        <a:solidFill>
                          <a:srgbClr val="000000"/>
                        </a:solidFill>
                        <a:latin typeface="Calibri"/>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endParaRPr lang="en-GB" sz="1400" b="0" i="0" u="none" strike="noStrike" dirty="0">
                        <a:solidFill>
                          <a:srgbClr val="000000"/>
                        </a:solidFill>
                        <a:latin typeface="Calibri"/>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endParaRPr lang="en-GB" sz="1400" b="0" i="0" u="none" strike="noStrike" dirty="0">
                        <a:solidFill>
                          <a:srgbClr val="000000"/>
                        </a:solidFill>
                        <a:latin typeface="Calibri"/>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endParaRPr lang="en-GB" sz="1400" b="0" i="0" u="none" strike="noStrike">
                        <a:solidFill>
                          <a:srgbClr val="000000"/>
                        </a:solidFill>
                        <a:latin typeface="Calibri"/>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endParaRPr lang="en-GB" sz="1400" b="0" i="0" u="none" strike="noStrike" dirty="0">
                        <a:solidFill>
                          <a:srgbClr val="000000"/>
                        </a:solidFill>
                        <a:latin typeface="Calibri"/>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457200" y="948718"/>
            <a:ext cx="8686800" cy="400110"/>
          </a:xfrm>
          <a:prstGeom prst="rect">
            <a:avLst/>
          </a:prstGeom>
          <a:noFill/>
        </p:spPr>
        <p:txBody>
          <a:bodyPr wrap="square" rtlCol="0">
            <a:spAutoFit/>
          </a:bodyPr>
          <a:lstStyle/>
          <a:p>
            <a:r>
              <a:rPr lang="en-US" sz="2000" b="1" dirty="0" smtClean="0">
                <a:solidFill>
                  <a:srgbClr val="254061"/>
                </a:solidFill>
                <a:latin typeface="Helvetica Neue"/>
                <a:cs typeface="Helvetica Neue"/>
              </a:rPr>
              <a:t>Post-Evaluation – At the Scene of a Collision</a:t>
            </a:r>
            <a:endParaRPr lang="en-US" sz="2000" b="1" dirty="0">
              <a:solidFill>
                <a:srgbClr val="254061"/>
              </a:solidFill>
              <a:latin typeface="Helvetica Neue"/>
              <a:cs typeface="Helvetica Neu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Table 2"/>
          <p:cNvGraphicFramePr>
            <a:graphicFrameLocks noGrp="1"/>
          </p:cNvGraphicFramePr>
          <p:nvPr/>
        </p:nvGraphicFramePr>
        <p:xfrm>
          <a:off x="539552" y="2019041"/>
          <a:ext cx="8064896" cy="4536504"/>
        </p:xfrm>
        <a:graphic>
          <a:graphicData uri="http://schemas.openxmlformats.org/drawingml/2006/table">
            <a:tbl>
              <a:tblPr/>
              <a:tblGrid>
                <a:gridCol w="2866271"/>
                <a:gridCol w="1039725"/>
                <a:gridCol w="1039725"/>
                <a:gridCol w="1039725"/>
                <a:gridCol w="1039725"/>
                <a:gridCol w="1039725"/>
              </a:tblGrid>
              <a:tr h="756084">
                <a:tc>
                  <a:txBody>
                    <a:bodyPr/>
                    <a:lstStyle/>
                    <a:p>
                      <a:pPr algn="l" fontAlgn="b"/>
                      <a:endParaRPr lang="en-GB" sz="1400" b="0" i="0" u="none" strike="noStrike" dirty="0">
                        <a:solidFill>
                          <a:srgbClr val="000000"/>
                        </a:solidFill>
                        <a:latin typeface="Calibri"/>
                      </a:endParaRPr>
                    </a:p>
                  </a:txBody>
                  <a:tcPr marL="5310" marR="5310" marT="5310" marB="0" anchor="b">
                    <a:lnL>
                      <a:noFill/>
                    </a:lnL>
                    <a:lnR w="6350" cap="flat" cmpd="sng" algn="ctr">
                      <a:solidFill>
                        <a:srgbClr val="254061"/>
                      </a:solidFill>
                      <a:prstDash val="solid"/>
                      <a:round/>
                      <a:headEnd type="none" w="med" len="med"/>
                      <a:tailEnd type="none" w="med" len="med"/>
                    </a:lnR>
                    <a:lnT>
                      <a:noFill/>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smtClean="0">
                          <a:solidFill>
                            <a:srgbClr val="254061"/>
                          </a:solidFill>
                          <a:latin typeface="Calibri"/>
                        </a:rPr>
                        <a:t>Don't </a:t>
                      </a:r>
                      <a:r>
                        <a:rPr lang="en-GB" sz="1400" b="1" i="0" u="none" strike="noStrike" dirty="0">
                          <a:solidFill>
                            <a:srgbClr val="254061"/>
                          </a:solidFill>
                          <a:latin typeface="Calibri"/>
                        </a:rPr>
                        <a:t>Mind</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254061"/>
                          </a:solidFill>
                          <a:latin typeface="Calibri"/>
                        </a:rPr>
                        <a:t>Strongly Disagree</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If you are first on the scene of a</a:t>
                      </a:r>
                      <a:r>
                        <a:rPr lang="en-GB" sz="1400" b="1" baseline="0" dirty="0" smtClean="0">
                          <a:solidFill>
                            <a:schemeClr val="accent1">
                              <a:lumMod val="50000"/>
                            </a:schemeClr>
                          </a:solidFill>
                          <a:latin typeface="+mj-lt"/>
                          <a:ea typeface="Calibri"/>
                          <a:cs typeface="Times New Roman"/>
                        </a:rPr>
                        <a:t> collision you should stay in your vehicle.</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254061"/>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a:t>
                      </a:r>
                      <a:r>
                        <a:rPr lang="en-GB" sz="1400" b="1" baseline="0" dirty="0" smtClean="0">
                          <a:solidFill>
                            <a:schemeClr val="accent1">
                              <a:lumMod val="50000"/>
                            </a:schemeClr>
                          </a:solidFill>
                          <a:latin typeface="+mj-lt"/>
                          <a:ea typeface="Calibri"/>
                          <a:cs typeface="Times New Roman"/>
                        </a:rPr>
                        <a:t> should place a red triangle on the road if you have one.</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 need to provide your name and address when you</a:t>
                      </a:r>
                      <a:r>
                        <a:rPr lang="en-GB" sz="1400" b="1" baseline="0" dirty="0" smtClean="0">
                          <a:solidFill>
                            <a:schemeClr val="accent1">
                              <a:lumMod val="50000"/>
                            </a:schemeClr>
                          </a:solidFill>
                          <a:latin typeface="+mj-lt"/>
                          <a:ea typeface="Calibri"/>
                          <a:cs typeface="Times New Roman"/>
                        </a:rPr>
                        <a:t> call 999</a:t>
                      </a:r>
                      <a:endParaRPr lang="en-GB" sz="1400" b="1" dirty="0" smtClean="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 should always treat the least injured first</a:t>
                      </a:r>
                      <a:endParaRPr lang="en-GB" sz="1400" b="1"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r h="756084">
                <a:tc>
                  <a:txBody>
                    <a:bodyPr/>
                    <a:lstStyle/>
                    <a:p>
                      <a:pPr algn="ctr">
                        <a:lnSpc>
                          <a:spcPct val="115000"/>
                        </a:lnSpc>
                        <a:spcAft>
                          <a:spcPts val="0"/>
                        </a:spcAft>
                      </a:pPr>
                      <a:r>
                        <a:rPr lang="en-GB" sz="1400" b="1" dirty="0" smtClean="0">
                          <a:solidFill>
                            <a:schemeClr val="accent1">
                              <a:lumMod val="50000"/>
                            </a:schemeClr>
                          </a:solidFill>
                          <a:latin typeface="+mj-lt"/>
                          <a:ea typeface="Calibri"/>
                          <a:cs typeface="Times New Roman"/>
                        </a:rPr>
                        <a:t>You</a:t>
                      </a:r>
                      <a:r>
                        <a:rPr lang="en-GB" sz="1400" b="1" baseline="0" dirty="0" smtClean="0">
                          <a:solidFill>
                            <a:schemeClr val="accent1">
                              <a:lumMod val="50000"/>
                            </a:schemeClr>
                          </a:solidFill>
                          <a:latin typeface="+mj-lt"/>
                          <a:ea typeface="Calibri"/>
                          <a:cs typeface="Times New Roman"/>
                        </a:rPr>
                        <a:t> must call all the emergency services at the same time.</a:t>
                      </a:r>
                      <a:endParaRPr lang="en-GB" sz="1400" dirty="0">
                        <a:solidFill>
                          <a:schemeClr val="accent1">
                            <a:lumMod val="50000"/>
                          </a:schemeClr>
                        </a:solidFill>
                        <a:latin typeface="+mj-lt"/>
                        <a:ea typeface="Calibri"/>
                        <a:cs typeface="Times New Roman"/>
                      </a:endParaRP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c>
                  <a:txBody>
                    <a:bodyPr/>
                    <a:lstStyle/>
                    <a:p>
                      <a:pPr algn="ctr" fontAlgn="b"/>
                      <a:r>
                        <a:rPr lang="en-GB" sz="1400" b="0" i="0" u="none" strike="noStrike" dirty="0">
                          <a:solidFill>
                            <a:srgbClr val="000000"/>
                          </a:solidFill>
                          <a:latin typeface="Calibri"/>
                        </a:rPr>
                        <a:t> </a:t>
                      </a:r>
                    </a:p>
                  </a:txBody>
                  <a:tcPr marL="5310" marR="5310" marT="5310" marB="0" anchor="ctr">
                    <a:lnL w="6350" cap="flat" cmpd="sng" algn="ctr">
                      <a:solidFill>
                        <a:srgbClr val="254061"/>
                      </a:solidFill>
                      <a:prstDash val="solid"/>
                      <a:round/>
                      <a:headEnd type="none" w="med" len="med"/>
                      <a:tailEnd type="none" w="med" len="med"/>
                    </a:lnL>
                    <a:lnR w="6350" cap="flat" cmpd="sng" algn="ctr">
                      <a:solidFill>
                        <a:srgbClr val="254061"/>
                      </a:solidFill>
                      <a:prstDash val="solid"/>
                      <a:round/>
                      <a:headEnd type="none" w="med" len="med"/>
                      <a:tailEnd type="none" w="med" len="med"/>
                    </a:lnR>
                    <a:lnT w="635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457200" y="948718"/>
            <a:ext cx="8686800" cy="400110"/>
          </a:xfrm>
          <a:prstGeom prst="rect">
            <a:avLst/>
          </a:prstGeom>
          <a:noFill/>
        </p:spPr>
        <p:txBody>
          <a:bodyPr wrap="square" rtlCol="0">
            <a:spAutoFit/>
          </a:bodyPr>
          <a:lstStyle/>
          <a:p>
            <a:r>
              <a:rPr lang="en-US" sz="2000" b="1" dirty="0" smtClean="0">
                <a:solidFill>
                  <a:srgbClr val="254061"/>
                </a:solidFill>
                <a:latin typeface="Helvetica Neue"/>
                <a:cs typeface="Helvetica Neue"/>
              </a:rPr>
              <a:t>Pre-Evaluation – At the Scene of a Collision</a:t>
            </a:r>
            <a:endParaRPr lang="en-US" sz="2000" b="1" dirty="0">
              <a:solidFill>
                <a:srgbClr val="254061"/>
              </a:solidFill>
              <a:latin typeface="Helvetica Neue"/>
              <a:cs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0" y="3151163"/>
            <a:ext cx="9144000" cy="646331"/>
          </a:xfrm>
          <a:prstGeom prst="rect">
            <a:avLst/>
          </a:prstGeom>
          <a:noFill/>
        </p:spPr>
        <p:txBody>
          <a:bodyPr wrap="square" rtlCol="0">
            <a:spAutoFit/>
          </a:bodyPr>
          <a:lstStyle/>
          <a:p>
            <a:pPr algn="ctr"/>
            <a:r>
              <a:rPr lang="en-US" sz="3600" b="1" dirty="0" smtClean="0">
                <a:solidFill>
                  <a:srgbClr val="254061"/>
                </a:solidFill>
                <a:latin typeface="Helvetica Neue"/>
                <a:cs typeface="Helvetica Neue"/>
              </a:rPr>
              <a:t>Would you know what to do?</a:t>
            </a:r>
            <a:endParaRPr lang="en-US" sz="3600" b="1" dirty="0">
              <a:solidFill>
                <a:srgbClr val="254061"/>
              </a:solidFill>
              <a:latin typeface="Helvetica Neue"/>
              <a:cs typeface="Helvetica Neue"/>
            </a:endParaRPr>
          </a:p>
        </p:txBody>
      </p:sp>
    </p:spTree>
    <p:extLst>
      <p:ext uri="{BB962C8B-B14F-4D97-AF65-F5344CB8AC3E}">
        <p14:creationId xmlns:p14="http://schemas.microsoft.com/office/powerpoint/2010/main" val="761696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200" y="887163"/>
            <a:ext cx="8686800"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Warn Others</a:t>
            </a:r>
            <a:endParaRPr lang="en-US" sz="3600" b="1" dirty="0">
              <a:solidFill>
                <a:srgbClr val="254061"/>
              </a:solidFill>
              <a:latin typeface="Helvetica Neue"/>
              <a:cs typeface="Helvetica Neue"/>
            </a:endParaRPr>
          </a:p>
        </p:txBody>
      </p:sp>
      <p:sp>
        <p:nvSpPr>
          <p:cNvPr id="4" name="Text Box 3"/>
          <p:cNvSpPr txBox="1">
            <a:spLocks noChangeArrowheads="1"/>
          </p:cNvSpPr>
          <p:nvPr/>
        </p:nvSpPr>
        <p:spPr bwMode="auto">
          <a:xfrm>
            <a:off x="457200" y="1533494"/>
            <a:ext cx="5715000" cy="4801314"/>
          </a:xfrm>
          <a:prstGeom prst="rect">
            <a:avLst/>
          </a:prstGeom>
          <a:noFill/>
          <a:ln w="9525">
            <a:noFill/>
            <a:miter lim="800000"/>
            <a:headEnd/>
            <a:tailEnd/>
          </a:ln>
        </p:spPr>
        <p:txBody>
          <a:bodyPr>
            <a:spAutoFit/>
          </a:bodyPr>
          <a:lstStyle/>
          <a:p>
            <a:pPr>
              <a:spcBef>
                <a:spcPct val="50000"/>
              </a:spcBef>
            </a:pPr>
            <a:r>
              <a:rPr lang="en-US" b="1" dirty="0" smtClean="0">
                <a:solidFill>
                  <a:srgbClr val="254061"/>
                </a:solidFill>
                <a:latin typeface="Helvetica Neue"/>
                <a:ea typeface="ＭＳ Ｐゴシック" charset="0"/>
                <a:cs typeface="ＭＳ Ｐゴシック" charset="0"/>
              </a:rPr>
              <a:t>Remember your own safety is important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Park the car with hazard lights/ headlights</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If possible, move the car off the road – facing approaching traffic</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Put on hi-</a:t>
            </a:r>
            <a:r>
              <a:rPr lang="en-US" b="1" dirty="0" err="1" smtClean="0">
                <a:solidFill>
                  <a:srgbClr val="254061"/>
                </a:solidFill>
                <a:latin typeface="Helvetica Neue"/>
                <a:ea typeface="ＭＳ Ｐゴシック" charset="0"/>
                <a:cs typeface="ＭＳ Ｐゴシック" charset="0"/>
              </a:rPr>
              <a:t>visability</a:t>
            </a:r>
            <a:r>
              <a:rPr lang="en-US" b="1" dirty="0" smtClean="0">
                <a:solidFill>
                  <a:srgbClr val="254061"/>
                </a:solidFill>
                <a:latin typeface="Helvetica Neue"/>
                <a:ea typeface="ＭＳ Ｐゴシック" charset="0"/>
                <a:cs typeface="ＭＳ Ｐゴシック" charset="0"/>
              </a:rPr>
              <a:t> clothing</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If available, place a warning triangle</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If safe, use other people to warn oncoming traffic </a:t>
            </a:r>
            <a:endParaRPr lang="en-US" b="1" dirty="0">
              <a:solidFill>
                <a:srgbClr val="254061"/>
              </a:solidFill>
              <a:latin typeface="Helvetica Neue"/>
              <a:ea typeface="ＭＳ Ｐゴシック" charset="0"/>
              <a:cs typeface="ＭＳ Ｐゴシック" charset="0"/>
            </a:endParaRPr>
          </a:p>
        </p:txBody>
      </p:sp>
      <p:pic>
        <p:nvPicPr>
          <p:cNvPr id="1026" name="Picture 2"/>
          <p:cNvPicPr>
            <a:picLocks noChangeAspect="1" noChangeArrowheads="1"/>
          </p:cNvPicPr>
          <p:nvPr/>
        </p:nvPicPr>
        <p:blipFill>
          <a:blip r:embed="rId4"/>
          <a:srcRect l="6991" r="3846"/>
          <a:stretch>
            <a:fillRect/>
          </a:stretch>
        </p:blipFill>
        <p:spPr bwMode="auto">
          <a:xfrm>
            <a:off x="6172200" y="2388528"/>
            <a:ext cx="2032079" cy="29239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887163"/>
            <a:ext cx="8686800"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Reduce Risks</a:t>
            </a:r>
            <a:endParaRPr lang="en-US" sz="3600" b="1" dirty="0">
              <a:solidFill>
                <a:srgbClr val="254061"/>
              </a:solidFill>
              <a:latin typeface="Helvetica Neue"/>
              <a:cs typeface="Helvetica Neue"/>
            </a:endParaRPr>
          </a:p>
        </p:txBody>
      </p:sp>
      <p:sp>
        <p:nvSpPr>
          <p:cNvPr id="8" name="Text Box 3"/>
          <p:cNvSpPr txBox="1">
            <a:spLocks noChangeArrowheads="1"/>
          </p:cNvSpPr>
          <p:nvPr/>
        </p:nvSpPr>
        <p:spPr bwMode="auto">
          <a:xfrm>
            <a:off x="457200" y="2121242"/>
            <a:ext cx="5715000" cy="2862322"/>
          </a:xfrm>
          <a:prstGeom prst="rect">
            <a:avLst/>
          </a:prstGeom>
          <a:noFill/>
          <a:ln w="9525">
            <a:noFill/>
            <a:miter lim="800000"/>
            <a:headEnd/>
            <a:tailEnd/>
          </a:ln>
        </p:spPr>
        <p:txBody>
          <a:bodyPr>
            <a:spAutoFit/>
          </a:bodyPr>
          <a:lstStyle/>
          <a:p>
            <a:pPr>
              <a:spcBef>
                <a:spcPct val="50000"/>
              </a:spcBef>
            </a:pPr>
            <a:r>
              <a:rPr lang="en-US" b="1" dirty="0" smtClean="0">
                <a:solidFill>
                  <a:srgbClr val="254061"/>
                </a:solidFill>
                <a:latin typeface="Helvetica Neue"/>
                <a:ea typeface="ＭＳ Ｐゴシック" charset="0"/>
                <a:cs typeface="ＭＳ Ｐゴシック" charset="0"/>
              </a:rPr>
              <a:t>Protect the scene of the collision</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Switch off engines</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Ensure that no one smokes in the area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Keep children at a safe distance </a:t>
            </a:r>
            <a:endParaRPr lang="en-US" b="1" dirty="0">
              <a:solidFill>
                <a:srgbClr val="254061"/>
              </a:solidFill>
              <a:latin typeface="Helvetica Neue"/>
              <a:ea typeface="ＭＳ Ｐゴシック" charset="0"/>
              <a:cs typeface="ＭＳ Ｐゴシック" charset="0"/>
            </a:endParaRPr>
          </a:p>
        </p:txBody>
      </p:sp>
      <p:pic>
        <p:nvPicPr>
          <p:cNvPr id="2050" name="Picture 2"/>
          <p:cNvPicPr>
            <a:picLocks noChangeAspect="1" noChangeArrowheads="1"/>
          </p:cNvPicPr>
          <p:nvPr/>
        </p:nvPicPr>
        <p:blipFill>
          <a:blip r:embed="rId4"/>
          <a:srcRect l="173" r="56644"/>
          <a:stretch>
            <a:fillRect/>
          </a:stretch>
        </p:blipFill>
        <p:spPr bwMode="auto">
          <a:xfrm>
            <a:off x="5760721" y="2317568"/>
            <a:ext cx="2397932" cy="30038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1179550"/>
            <a:ext cx="8686800" cy="584775"/>
          </a:xfrm>
          <a:prstGeom prst="rect">
            <a:avLst/>
          </a:prstGeom>
          <a:noFill/>
        </p:spPr>
        <p:txBody>
          <a:bodyPr wrap="square" rtlCol="0">
            <a:spAutoFit/>
          </a:bodyPr>
          <a:lstStyle/>
          <a:p>
            <a:r>
              <a:rPr lang="en-US" sz="3200" b="1" dirty="0" smtClean="0">
                <a:solidFill>
                  <a:srgbClr val="254061"/>
                </a:solidFill>
                <a:latin typeface="Helvetica Neue"/>
                <a:cs typeface="Helvetica Neue"/>
              </a:rPr>
              <a:t>Get Help</a:t>
            </a:r>
            <a:endParaRPr lang="en-US" sz="3200" b="1" dirty="0">
              <a:solidFill>
                <a:srgbClr val="254061"/>
              </a:solidFill>
              <a:latin typeface="Helvetica Neue"/>
              <a:cs typeface="Helvetica Neue"/>
            </a:endParaRPr>
          </a:p>
        </p:txBody>
      </p:sp>
      <p:sp>
        <p:nvSpPr>
          <p:cNvPr id="6" name="Text Box 3"/>
          <p:cNvSpPr txBox="1">
            <a:spLocks noChangeArrowheads="1"/>
          </p:cNvSpPr>
          <p:nvPr/>
        </p:nvSpPr>
        <p:spPr bwMode="auto">
          <a:xfrm>
            <a:off x="457200" y="2433711"/>
            <a:ext cx="5715000" cy="2031325"/>
          </a:xfrm>
          <a:prstGeom prst="rect">
            <a:avLst/>
          </a:prstGeom>
          <a:noFill/>
          <a:ln w="9525">
            <a:noFill/>
            <a:miter lim="800000"/>
            <a:headEnd/>
            <a:tailEnd/>
          </a:ln>
        </p:spPr>
        <p:txBody>
          <a:bodyPr>
            <a:spAutoFit/>
          </a:bodyPr>
          <a:lstStyle/>
          <a:p>
            <a:pPr>
              <a:spcBef>
                <a:spcPct val="50000"/>
              </a:spcBef>
            </a:pPr>
            <a:r>
              <a:rPr lang="en-US" b="1" dirty="0" smtClean="0">
                <a:solidFill>
                  <a:srgbClr val="254061"/>
                </a:solidFill>
                <a:latin typeface="Helvetica Neue"/>
                <a:ea typeface="ＭＳ Ｐゴシック" charset="0"/>
                <a:cs typeface="ＭＳ Ｐゴシック" charset="0"/>
              </a:rPr>
              <a:t>Who do you need?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Do you know the number to call?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Do you know what information to give? </a:t>
            </a:r>
          </a:p>
        </p:txBody>
      </p:sp>
      <p:sp>
        <p:nvSpPr>
          <p:cNvPr id="8" name="TextBox 7"/>
          <p:cNvSpPr txBox="1"/>
          <p:nvPr/>
        </p:nvSpPr>
        <p:spPr>
          <a:xfrm>
            <a:off x="5050302" y="2805246"/>
            <a:ext cx="407964" cy="2400657"/>
          </a:xfrm>
          <a:prstGeom prst="rect">
            <a:avLst/>
          </a:prstGeom>
          <a:noFill/>
        </p:spPr>
        <p:txBody>
          <a:bodyPr wrap="square" rtlCol="0">
            <a:spAutoFit/>
          </a:bodyPr>
          <a:lstStyle/>
          <a:p>
            <a:r>
              <a:rPr lang="en-GB" sz="15000" dirty="0" smtClean="0">
                <a:solidFill>
                  <a:srgbClr val="254061"/>
                </a:solidFill>
                <a:latin typeface="Helvetica Neue"/>
              </a:rPr>
              <a:t>?</a:t>
            </a:r>
            <a:endParaRPr lang="en-GB" sz="15000" dirty="0">
              <a:solidFill>
                <a:srgbClr val="254061"/>
              </a:solidFill>
              <a:latin typeface="Helvetica Neue"/>
            </a:endParaRPr>
          </a:p>
        </p:txBody>
      </p:sp>
      <p:pic>
        <p:nvPicPr>
          <p:cNvPr id="3074" name="Picture 2" descr="C:\Users\1502035\AppData\Local\Microsoft\Windows\Temporary Internet Files\Content.IE5\Y2ILF9FV\simple_cellphone_clipart_by_anubisza[1].png"/>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rot="2119409">
            <a:off x="5961185" y="2433713"/>
            <a:ext cx="2252477" cy="26426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75248" y="887163"/>
            <a:ext cx="8468751"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Assess Injuries</a:t>
            </a:r>
            <a:endParaRPr lang="en-US" sz="3600" b="1" dirty="0">
              <a:solidFill>
                <a:srgbClr val="254061"/>
              </a:solidFill>
              <a:latin typeface="Helvetica Neue"/>
              <a:cs typeface="Helvetica Neue"/>
            </a:endParaRPr>
          </a:p>
        </p:txBody>
      </p:sp>
      <p:sp>
        <p:nvSpPr>
          <p:cNvPr id="14" name="Text Box 3"/>
          <p:cNvSpPr txBox="1">
            <a:spLocks noChangeArrowheads="1"/>
          </p:cNvSpPr>
          <p:nvPr/>
        </p:nvSpPr>
        <p:spPr bwMode="auto">
          <a:xfrm>
            <a:off x="675248" y="2264898"/>
            <a:ext cx="3566160" cy="3139321"/>
          </a:xfrm>
          <a:prstGeom prst="rect">
            <a:avLst/>
          </a:prstGeom>
          <a:noFill/>
          <a:ln w="9525">
            <a:noFill/>
            <a:miter lim="800000"/>
            <a:headEnd/>
            <a:tailEnd/>
          </a:ln>
        </p:spPr>
        <p:txBody>
          <a:bodyPr wrap="square">
            <a:spAutoFit/>
          </a:bodyPr>
          <a:lstStyle/>
          <a:p>
            <a:pPr>
              <a:spcBef>
                <a:spcPct val="50000"/>
              </a:spcBef>
            </a:pPr>
            <a:r>
              <a:rPr lang="en-US" b="1" dirty="0" smtClean="0">
                <a:solidFill>
                  <a:srgbClr val="254061"/>
                </a:solidFill>
                <a:latin typeface="Helvetica Neue"/>
                <a:ea typeface="ＭＳ Ｐゴシック" charset="0"/>
                <a:cs typeface="ＭＳ Ｐゴシック" charset="0"/>
              </a:rPr>
              <a:t>Don’t move any casualties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Check for breathing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Stop bleeding </a:t>
            </a:r>
          </a:p>
          <a:p>
            <a:pPr>
              <a:spcBef>
                <a:spcPct val="50000"/>
              </a:spcBef>
            </a:pPr>
            <a:endParaRPr lang="en-US" b="1" dirty="0" smtClean="0">
              <a:solidFill>
                <a:srgbClr val="254061"/>
              </a:solidFill>
              <a:latin typeface="Helvetica Neue"/>
              <a:ea typeface="ＭＳ Ｐゴシック" charset="0"/>
              <a:cs typeface="ＭＳ Ｐゴシック" charset="0"/>
            </a:endParaRPr>
          </a:p>
          <a:p>
            <a:pPr>
              <a:spcBef>
                <a:spcPct val="50000"/>
              </a:spcBef>
            </a:pPr>
            <a:r>
              <a:rPr lang="en-US" b="1" dirty="0" smtClean="0">
                <a:solidFill>
                  <a:srgbClr val="254061"/>
                </a:solidFill>
                <a:latin typeface="Helvetica Neue"/>
                <a:ea typeface="ＭＳ Ｐゴシック" charset="0"/>
                <a:cs typeface="ＭＳ Ｐゴシック" charset="0"/>
              </a:rPr>
              <a:t>Do not give casualties anything to drink/eat/smoke</a:t>
            </a:r>
            <a:endParaRPr lang="en-US" b="1" dirty="0">
              <a:solidFill>
                <a:srgbClr val="254061"/>
              </a:solidFill>
              <a:latin typeface="Helvetica Neue"/>
              <a:ea typeface="ＭＳ Ｐゴシック" charset="0"/>
              <a:cs typeface="ＭＳ Ｐゴシック" charset="0"/>
            </a:endParaRPr>
          </a:p>
        </p:txBody>
      </p:sp>
      <p:pic>
        <p:nvPicPr>
          <p:cNvPr id="4098" name="Picture 2"/>
          <p:cNvPicPr>
            <a:picLocks noChangeAspect="1" noChangeArrowheads="1"/>
          </p:cNvPicPr>
          <p:nvPr/>
        </p:nvPicPr>
        <p:blipFill>
          <a:blip r:embed="rId4"/>
          <a:srcRect l="5369" t="5151" r="54003" b="5556"/>
          <a:stretch>
            <a:fillRect/>
          </a:stretch>
        </p:blipFill>
        <p:spPr bwMode="auto">
          <a:xfrm>
            <a:off x="5289453" y="2478139"/>
            <a:ext cx="2379997" cy="2926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10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5248" y="887163"/>
            <a:ext cx="8468751"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Legal and Other Advice</a:t>
            </a:r>
            <a:endParaRPr lang="en-US" sz="3600" b="1" dirty="0">
              <a:solidFill>
                <a:srgbClr val="254061"/>
              </a:solidFill>
              <a:latin typeface="Helvetica Neue"/>
              <a:cs typeface="Helvetica Neue"/>
            </a:endParaRPr>
          </a:p>
        </p:txBody>
      </p:sp>
      <p:sp>
        <p:nvSpPr>
          <p:cNvPr id="4" name="Text Box 3"/>
          <p:cNvSpPr txBox="1">
            <a:spLocks noChangeArrowheads="1"/>
          </p:cNvSpPr>
          <p:nvPr/>
        </p:nvSpPr>
        <p:spPr bwMode="auto">
          <a:xfrm>
            <a:off x="457200" y="2121242"/>
            <a:ext cx="8236634" cy="3170099"/>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254061"/>
                </a:solidFill>
                <a:latin typeface="Helvetica Neue"/>
                <a:ea typeface="ＭＳ Ｐゴシック" charset="0"/>
                <a:cs typeface="ＭＳ Ｐゴシック" charset="0"/>
              </a:rPr>
              <a:t>STOP</a:t>
            </a:r>
          </a:p>
          <a:p>
            <a:pPr>
              <a:spcBef>
                <a:spcPct val="50000"/>
              </a:spcBef>
            </a:pPr>
            <a:endParaRPr lang="en-US" sz="2000" dirty="0" smtClean="0">
              <a:solidFill>
                <a:srgbClr val="254061"/>
              </a:solidFill>
              <a:latin typeface="Helvetica Neue"/>
              <a:ea typeface="ＭＳ Ｐゴシック" charset="0"/>
              <a:cs typeface="ＭＳ Ｐゴシック" charset="0"/>
            </a:endParaRPr>
          </a:p>
          <a:p>
            <a:pPr>
              <a:spcBef>
                <a:spcPct val="50000"/>
              </a:spcBef>
            </a:pPr>
            <a:r>
              <a:rPr lang="en-US" sz="2000" dirty="0" smtClean="0">
                <a:solidFill>
                  <a:srgbClr val="254061"/>
                </a:solidFill>
                <a:latin typeface="Helvetica Neue"/>
                <a:ea typeface="ＭＳ Ｐゴシック" charset="0"/>
                <a:cs typeface="ＭＳ Ｐゴシック" charset="0"/>
              </a:rPr>
              <a:t>Give your own and the vehicle owner’s name and address and the registration number of the vehicle </a:t>
            </a:r>
          </a:p>
          <a:p>
            <a:pPr>
              <a:spcBef>
                <a:spcPct val="50000"/>
              </a:spcBef>
            </a:pPr>
            <a:endParaRPr lang="en-US" sz="2000" dirty="0" smtClean="0">
              <a:solidFill>
                <a:srgbClr val="254061"/>
              </a:solidFill>
              <a:latin typeface="Helvetica Neue"/>
              <a:ea typeface="ＭＳ Ｐゴシック" charset="0"/>
              <a:cs typeface="ＭＳ Ｐゴシック" charset="0"/>
            </a:endParaRPr>
          </a:p>
          <a:p>
            <a:pPr>
              <a:spcBef>
                <a:spcPct val="50000"/>
              </a:spcBef>
            </a:pPr>
            <a:r>
              <a:rPr lang="en-US" sz="2000" dirty="0" smtClean="0">
                <a:solidFill>
                  <a:srgbClr val="254061"/>
                </a:solidFill>
                <a:latin typeface="Helvetica Neue"/>
                <a:ea typeface="ＭＳ Ｐゴシック" charset="0"/>
                <a:cs typeface="ＭＳ Ｐゴシック" charset="0"/>
              </a:rPr>
              <a:t>If you do not give your name and address at the time of the collision, report it to police as soon as reasonably practicable, and in any case, within 24 hours </a:t>
            </a:r>
            <a:endParaRPr lang="en-US" sz="2000" dirty="0">
              <a:solidFill>
                <a:srgbClr val="254061"/>
              </a:solidFill>
              <a:latin typeface="Helvetica Neue"/>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5248" y="887163"/>
            <a:ext cx="8468751" cy="646331"/>
          </a:xfrm>
          <a:prstGeom prst="rect">
            <a:avLst/>
          </a:prstGeom>
          <a:noFill/>
        </p:spPr>
        <p:txBody>
          <a:bodyPr wrap="square" rtlCol="0">
            <a:spAutoFit/>
          </a:bodyPr>
          <a:lstStyle/>
          <a:p>
            <a:r>
              <a:rPr lang="en-US" sz="3600" b="1" dirty="0" smtClean="0">
                <a:solidFill>
                  <a:srgbClr val="254061"/>
                </a:solidFill>
                <a:latin typeface="Helvetica Neue"/>
                <a:cs typeface="Helvetica Neue"/>
              </a:rPr>
              <a:t>Finally</a:t>
            </a:r>
            <a:endParaRPr lang="en-US" sz="3600" b="1" dirty="0">
              <a:solidFill>
                <a:srgbClr val="254061"/>
              </a:solidFill>
              <a:latin typeface="Helvetica Neue"/>
              <a:cs typeface="Helvetica Neue"/>
            </a:endParaRPr>
          </a:p>
        </p:txBody>
      </p:sp>
      <p:pic>
        <p:nvPicPr>
          <p:cNvPr id="5122" name="Picture 2"/>
          <p:cNvPicPr>
            <a:picLocks noChangeAspect="1" noChangeArrowheads="1"/>
          </p:cNvPicPr>
          <p:nvPr/>
        </p:nvPicPr>
        <p:blipFill>
          <a:blip r:embed="rId4"/>
          <a:srcRect/>
          <a:stretch>
            <a:fillRect/>
          </a:stretch>
        </p:blipFill>
        <p:spPr bwMode="auto">
          <a:xfrm>
            <a:off x="390525" y="2133600"/>
            <a:ext cx="8362950" cy="2590800"/>
          </a:xfrm>
          <a:prstGeom prst="rect">
            <a:avLst/>
          </a:prstGeom>
          <a:noFill/>
          <a:ln w="9525">
            <a:noFill/>
            <a:miter lim="800000"/>
            <a:headEnd/>
            <a:tailEnd/>
          </a:ln>
        </p:spPr>
      </p:pic>
      <p:sp>
        <p:nvSpPr>
          <p:cNvPr id="5" name="Text Box 3"/>
          <p:cNvSpPr txBox="1">
            <a:spLocks noChangeArrowheads="1"/>
          </p:cNvSpPr>
          <p:nvPr/>
        </p:nvSpPr>
        <p:spPr bwMode="auto">
          <a:xfrm>
            <a:off x="675248" y="4724400"/>
            <a:ext cx="78486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solidFill>
                  <a:srgbClr val="254061"/>
                </a:solidFill>
                <a:latin typeface="Helvetica Neue"/>
                <a:ea typeface="ＭＳ Ｐゴシック" charset="0"/>
                <a:cs typeface="ＭＳ Ｐゴシック" charset="0"/>
              </a:rPr>
              <a:t>When the emergency services arrive on the scene, they are responsible for the safety of the scene and the casualties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1475</Words>
  <Application>Microsoft Office PowerPoint</Application>
  <PresentationFormat>On-screen Show (4:3)</PresentationFormat>
  <Paragraphs>219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mac2</dc:creator>
  <cp:lastModifiedBy>Christine Tolerton</cp:lastModifiedBy>
  <cp:revision>58</cp:revision>
  <dcterms:created xsi:type="dcterms:W3CDTF">2012-08-09T09:27:12Z</dcterms:created>
  <dcterms:modified xsi:type="dcterms:W3CDTF">2018-01-29T12:02:50Z</dcterms:modified>
</cp:coreProperties>
</file>